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28"/>
  </p:notesMasterIdLst>
  <p:sldIdLst>
    <p:sldId id="313" r:id="rId5"/>
    <p:sldId id="331" r:id="rId6"/>
    <p:sldId id="530" r:id="rId7"/>
    <p:sldId id="318" r:id="rId8"/>
    <p:sldId id="521" r:id="rId9"/>
    <p:sldId id="335" r:id="rId10"/>
    <p:sldId id="525" r:id="rId11"/>
    <p:sldId id="515" r:id="rId12"/>
    <p:sldId id="337" r:id="rId13"/>
    <p:sldId id="527" r:id="rId14"/>
    <p:sldId id="283" r:id="rId15"/>
    <p:sldId id="505" r:id="rId16"/>
    <p:sldId id="503" r:id="rId17"/>
    <p:sldId id="526" r:id="rId18"/>
    <p:sldId id="508" r:id="rId19"/>
    <p:sldId id="509" r:id="rId20"/>
    <p:sldId id="514" r:id="rId21"/>
    <p:sldId id="522" r:id="rId22"/>
    <p:sldId id="520" r:id="rId23"/>
    <p:sldId id="426" r:id="rId24"/>
    <p:sldId id="531" r:id="rId25"/>
    <p:sldId id="510" r:id="rId26"/>
    <p:sldId id="519" r:id="rId2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7">
          <p15:clr>
            <a:srgbClr val="A4A3A4"/>
          </p15:clr>
        </p15:guide>
        <p15:guide id="3" orient="horz" pos="1162" userDrawn="1">
          <p15:clr>
            <a:srgbClr val="A4A3A4"/>
          </p15:clr>
        </p15:guide>
        <p15:guide id="6" orient="horz" pos="436" userDrawn="1">
          <p15:clr>
            <a:srgbClr val="A4A3A4"/>
          </p15:clr>
        </p15:guide>
        <p15:guide id="9" pos="481">
          <p15:clr>
            <a:srgbClr val="A4A3A4"/>
          </p15:clr>
        </p15:guide>
        <p15:guide id="10" pos="6000" userDrawn="1">
          <p15:clr>
            <a:srgbClr val="A4A3A4"/>
          </p15:clr>
        </p15:guide>
        <p15:guide id="11" orient="horz" pos="82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E38833-0043-69AD-A327-F23DDB28BEA8}" name="Ben Simons" initials="BS" userId="S::ben.simons@vigoconsulting.com::920b09c1-e19f-478c-a212-d286645d8f04" providerId="AD"/>
  <p188:author id="{9803F1E6-C64A-A739-8C2C-EFE252FB4A42}" name="A Benbow" initials="AB" userId="A Benbow"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am Bate" initials="AB" lastIdx="1" clrIdx="6"/>
  <p:cmAuthor id="1" name="Ben Simons" initials="BS" lastIdx="34" clrIdx="0"/>
  <p:cmAuthor id="8" name="Anna Mackee" initials="AM" lastIdx="2" clrIdx="7"/>
  <p:cmAuthor id="2" name="Microsoft Office User" initials="MOU" lastIdx="2" clrIdx="1"/>
  <p:cmAuthor id="3" name="Fiona Norman" initials="FN" lastIdx="39" clrIdx="2"/>
  <p:cmAuthor id="4" name="Andrew Benbow" initials="AB" lastIdx="1" clrIdx="3"/>
  <p:cmAuthor id="5" name="Anna Mackee" initials="AB" lastIdx="16" clrIdx="4"/>
  <p:cmAuthor id="6" name="Alex Brearley" initials="AB" lastIdx="2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D"/>
    <a:srgbClr val="DEB343"/>
    <a:srgbClr val="E35205"/>
    <a:srgbClr val="E35105"/>
    <a:srgbClr val="FFCC66"/>
    <a:srgbClr val="FED6C2"/>
    <a:srgbClr val="FEDECE"/>
    <a:srgbClr val="FFF4EF"/>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949" autoAdjust="0"/>
  </p:normalViewPr>
  <p:slideViewPr>
    <p:cSldViewPr snapToGrid="0" snapToObjects="1">
      <p:cViewPr varScale="1">
        <p:scale>
          <a:sx n="100" d="100"/>
          <a:sy n="100" d="100"/>
        </p:scale>
        <p:origin x="1770" y="72"/>
      </p:cViewPr>
      <p:guideLst>
        <p:guide orient="horz" pos="3007"/>
        <p:guide orient="horz" pos="1162"/>
        <p:guide orient="horz" pos="436"/>
        <p:guide pos="481"/>
        <p:guide pos="6000"/>
        <p:guide orient="horz" pos="822"/>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11" d="100"/>
          <a:sy n="111" d="100"/>
        </p:scale>
        <p:origin x="4568" y="22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2">
                    <a:lumMod val="50000"/>
                  </a:schemeClr>
                </a:solidFill>
                <a:latin typeface="+mn-lt"/>
                <a:ea typeface="+mn-ea"/>
                <a:cs typeface="+mn-cs"/>
              </a:defRPr>
            </a:pPr>
            <a:r>
              <a:rPr lang="en-GB" sz="1200" b="1" dirty="0">
                <a:solidFill>
                  <a:schemeClr val="bg2">
                    <a:lumMod val="50000"/>
                  </a:schemeClr>
                </a:solidFill>
              </a:rPr>
              <a:t>Nickel resources (Mt)</a:t>
            </a:r>
          </a:p>
        </c:rich>
      </c:tx>
      <c:layout>
        <c:manualLayout>
          <c:xMode val="edge"/>
          <c:yMode val="edge"/>
          <c:x val="0.31259412345712806"/>
          <c:y val="1.396621934442346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bg2">
                  <a:lumMod val="50000"/>
                </a:schemeClr>
              </a:solidFill>
              <a:latin typeface="+mn-lt"/>
              <a:ea typeface="+mn-ea"/>
              <a:cs typeface="+mn-cs"/>
            </a:defRPr>
          </a:pPr>
          <a:endParaRPr lang="en-US"/>
        </a:p>
      </c:txPr>
    </c:title>
    <c:autoTitleDeleted val="0"/>
    <c:plotArea>
      <c:layout>
        <c:manualLayout>
          <c:layoutTarget val="inner"/>
          <c:xMode val="edge"/>
          <c:yMode val="edge"/>
          <c:x val="9.9221920358039797E-2"/>
          <c:y val="0.19375001624351235"/>
          <c:w val="0.89788109592665843"/>
          <c:h val="0.5949269004816618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0E6-084A-9909-538ACF220EA7}"/>
              </c:ext>
            </c:extLst>
          </c:dPt>
          <c:cat>
            <c:strRef>
              <c:f>Sheet1!$B$10:$B$18</c:f>
              <c:strCache>
                <c:ptCount val="9"/>
                <c:pt idx="0">
                  <c:v>Australia</c:v>
                </c:pt>
                <c:pt idx="1">
                  <c:v>Indonesia</c:v>
                </c:pt>
                <c:pt idx="2">
                  <c:v>Brazil</c:v>
                </c:pt>
                <c:pt idx="3">
                  <c:v>Russia</c:v>
                </c:pt>
                <c:pt idx="4">
                  <c:v>Philippines</c:v>
                </c:pt>
                <c:pt idx="5">
                  <c:v>China</c:v>
                </c:pt>
                <c:pt idx="6">
                  <c:v>Canada </c:v>
                </c:pt>
                <c:pt idx="7">
                  <c:v>US</c:v>
                </c:pt>
                <c:pt idx="8">
                  <c:v>ROW</c:v>
                </c:pt>
              </c:strCache>
            </c:strRef>
          </c:cat>
          <c:val>
            <c:numRef>
              <c:f>Sheet1!$C$10:$C$18</c:f>
              <c:numCache>
                <c:formatCode>General</c:formatCode>
                <c:ptCount val="9"/>
                <c:pt idx="0">
                  <c:v>21</c:v>
                </c:pt>
                <c:pt idx="1">
                  <c:v>21</c:v>
                </c:pt>
                <c:pt idx="2">
                  <c:v>16</c:v>
                </c:pt>
                <c:pt idx="3">
                  <c:v>8</c:v>
                </c:pt>
                <c:pt idx="4">
                  <c:v>5</c:v>
                </c:pt>
                <c:pt idx="5">
                  <c:v>3</c:v>
                </c:pt>
                <c:pt idx="6">
                  <c:v>2</c:v>
                </c:pt>
                <c:pt idx="7">
                  <c:v>0.4</c:v>
                </c:pt>
                <c:pt idx="8">
                  <c:v>19</c:v>
                </c:pt>
              </c:numCache>
            </c:numRef>
          </c:val>
          <c:extLst>
            <c:ext xmlns:c16="http://schemas.microsoft.com/office/drawing/2014/chart" uri="{C3380CC4-5D6E-409C-BE32-E72D297353CC}">
              <c16:uniqueId val="{00000000-E0E6-084A-9909-538ACF220EA7}"/>
            </c:ext>
          </c:extLst>
        </c:ser>
        <c:dLbls>
          <c:showLegendKey val="0"/>
          <c:showVal val="0"/>
          <c:showCatName val="0"/>
          <c:showSerName val="0"/>
          <c:showPercent val="0"/>
          <c:showBubbleSize val="0"/>
        </c:dLbls>
        <c:gapWidth val="219"/>
        <c:overlap val="-27"/>
        <c:axId val="284405008"/>
        <c:axId val="271542736"/>
      </c:barChart>
      <c:catAx>
        <c:axId val="28440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542736"/>
        <c:crosses val="autoZero"/>
        <c:auto val="1"/>
        <c:lblAlgn val="ctr"/>
        <c:lblOffset val="100"/>
        <c:noMultiLvlLbl val="0"/>
      </c:catAx>
      <c:valAx>
        <c:axId val="27154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40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2">
                    <a:lumMod val="50000"/>
                  </a:schemeClr>
                </a:solidFill>
                <a:latin typeface="+mn-lt"/>
                <a:ea typeface="+mn-ea"/>
                <a:cs typeface="+mn-cs"/>
              </a:defRPr>
            </a:pPr>
            <a:r>
              <a:rPr lang="en-GB" sz="1200" b="1" dirty="0">
                <a:solidFill>
                  <a:schemeClr val="bg2">
                    <a:lumMod val="50000"/>
                  </a:schemeClr>
                </a:solidFill>
              </a:rPr>
              <a:t>Nickel production (kt)</a:t>
            </a:r>
          </a:p>
        </c:rich>
      </c:tx>
      <c:layout>
        <c:manualLayout>
          <c:xMode val="edge"/>
          <c:yMode val="edge"/>
          <c:x val="0.31686260783307724"/>
          <c:y val="3.358535572709650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bg2">
                  <a:lumMod val="50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249-3845-9CBF-0D013CC1AC36}"/>
              </c:ext>
            </c:extLst>
          </c:dPt>
          <c:cat>
            <c:strRef>
              <c:f>Sheet1!$B$22:$B$30</c:f>
              <c:strCache>
                <c:ptCount val="9"/>
                <c:pt idx="0">
                  <c:v>Australia</c:v>
                </c:pt>
                <c:pt idx="1">
                  <c:v>Indonesia</c:v>
                </c:pt>
                <c:pt idx="2">
                  <c:v>Brazil</c:v>
                </c:pt>
                <c:pt idx="3">
                  <c:v>Russia</c:v>
                </c:pt>
                <c:pt idx="4">
                  <c:v>Philippines</c:v>
                </c:pt>
                <c:pt idx="5">
                  <c:v>China</c:v>
                </c:pt>
                <c:pt idx="6">
                  <c:v>Canada </c:v>
                </c:pt>
                <c:pt idx="7">
                  <c:v>US</c:v>
                </c:pt>
                <c:pt idx="8">
                  <c:v>New Caledonia</c:v>
                </c:pt>
              </c:strCache>
            </c:strRef>
          </c:cat>
          <c:val>
            <c:numRef>
              <c:f>Sheet1!$C$22:$C$30</c:f>
              <c:numCache>
                <c:formatCode>General</c:formatCode>
                <c:ptCount val="9"/>
                <c:pt idx="0">
                  <c:v>160</c:v>
                </c:pt>
                <c:pt idx="1">
                  <c:v>1600</c:v>
                </c:pt>
                <c:pt idx="2">
                  <c:v>83</c:v>
                </c:pt>
                <c:pt idx="3">
                  <c:v>220</c:v>
                </c:pt>
                <c:pt idx="4">
                  <c:v>330</c:v>
                </c:pt>
                <c:pt idx="5">
                  <c:v>130</c:v>
                </c:pt>
                <c:pt idx="6">
                  <c:v>130</c:v>
                </c:pt>
                <c:pt idx="7">
                  <c:v>18</c:v>
                </c:pt>
                <c:pt idx="8">
                  <c:v>190</c:v>
                </c:pt>
              </c:numCache>
            </c:numRef>
          </c:val>
          <c:extLst>
            <c:ext xmlns:c16="http://schemas.microsoft.com/office/drawing/2014/chart" uri="{C3380CC4-5D6E-409C-BE32-E72D297353CC}">
              <c16:uniqueId val="{00000000-E249-3845-9CBF-0D013CC1AC36}"/>
            </c:ext>
          </c:extLst>
        </c:ser>
        <c:dLbls>
          <c:showLegendKey val="0"/>
          <c:showVal val="0"/>
          <c:showCatName val="0"/>
          <c:showSerName val="0"/>
          <c:showPercent val="0"/>
          <c:showBubbleSize val="0"/>
        </c:dLbls>
        <c:gapWidth val="219"/>
        <c:overlap val="-27"/>
        <c:axId val="160234656"/>
        <c:axId val="464610608"/>
      </c:barChart>
      <c:catAx>
        <c:axId val="1602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10608"/>
        <c:crosses val="autoZero"/>
        <c:auto val="1"/>
        <c:lblAlgn val="ctr"/>
        <c:lblOffset val="100"/>
        <c:noMultiLvlLbl val="0"/>
      </c:catAx>
      <c:valAx>
        <c:axId val="46461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3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75000"/>
              </a:schemeClr>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DC13-E543-94F6-25B990B5317F}"/>
              </c:ext>
            </c:extLst>
          </c:dPt>
          <c:dPt>
            <c:idx val="5"/>
            <c:invertIfNegative val="0"/>
            <c:bubble3D val="0"/>
            <c:spPr>
              <a:solidFill>
                <a:srgbClr val="FFC000"/>
              </a:solidFill>
              <a:ln>
                <a:noFill/>
              </a:ln>
              <a:effectLst/>
            </c:spPr>
            <c:extLst>
              <c:ext xmlns:c16="http://schemas.microsoft.com/office/drawing/2014/chart" uri="{C3380CC4-5D6E-409C-BE32-E72D297353CC}">
                <c16:uniqueId val="{00000003-DC13-E543-94F6-25B990B5317F}"/>
              </c:ext>
            </c:extLst>
          </c:dPt>
          <c:dPt>
            <c:idx val="8"/>
            <c:invertIfNegative val="0"/>
            <c:bubble3D val="0"/>
            <c:spPr>
              <a:solidFill>
                <a:srgbClr val="FFC000"/>
              </a:solidFill>
              <a:ln>
                <a:noFill/>
              </a:ln>
              <a:effectLst/>
            </c:spPr>
            <c:extLst>
              <c:ext xmlns:c16="http://schemas.microsoft.com/office/drawing/2014/chart" uri="{C3380CC4-5D6E-409C-BE32-E72D297353CC}">
                <c16:uniqueId val="{00000005-DC13-E543-94F6-25B990B5317F}"/>
              </c:ext>
            </c:extLst>
          </c:dPt>
          <c:cat>
            <c:strRef>
              <c:f>Sheet1!$E$30:$E$38</c:f>
              <c:strCache>
                <c:ptCount val="9"/>
                <c:pt idx="0">
                  <c:v>Indonesia</c:v>
                </c:pt>
                <c:pt idx="1">
                  <c:v>Philippinnes</c:v>
                </c:pt>
                <c:pt idx="2">
                  <c:v>Russia</c:v>
                </c:pt>
                <c:pt idx="3">
                  <c:v>New Caledonia</c:v>
                </c:pt>
                <c:pt idx="4">
                  <c:v>Australia</c:v>
                </c:pt>
                <c:pt idx="5">
                  <c:v>Canada</c:v>
                </c:pt>
                <c:pt idx="6">
                  <c:v>China</c:v>
                </c:pt>
                <c:pt idx="7">
                  <c:v>Brazil</c:v>
                </c:pt>
                <c:pt idx="8">
                  <c:v>US</c:v>
                </c:pt>
              </c:strCache>
            </c:strRef>
          </c:cat>
          <c:val>
            <c:numRef>
              <c:f>Sheet1!$F$30:$F$38</c:f>
              <c:numCache>
                <c:formatCode>General</c:formatCode>
                <c:ptCount val="9"/>
                <c:pt idx="0">
                  <c:v>1600</c:v>
                </c:pt>
                <c:pt idx="1">
                  <c:v>330</c:v>
                </c:pt>
                <c:pt idx="2">
                  <c:v>220</c:v>
                </c:pt>
                <c:pt idx="3">
                  <c:v>190</c:v>
                </c:pt>
                <c:pt idx="4">
                  <c:v>160</c:v>
                </c:pt>
                <c:pt idx="5">
                  <c:v>130</c:v>
                </c:pt>
                <c:pt idx="6">
                  <c:v>110</c:v>
                </c:pt>
                <c:pt idx="7">
                  <c:v>83</c:v>
                </c:pt>
                <c:pt idx="8">
                  <c:v>18</c:v>
                </c:pt>
              </c:numCache>
            </c:numRef>
          </c:val>
          <c:extLst>
            <c:ext xmlns:c16="http://schemas.microsoft.com/office/drawing/2014/chart" uri="{C3380CC4-5D6E-409C-BE32-E72D297353CC}">
              <c16:uniqueId val="{00000006-DC13-E543-94F6-25B990B5317F}"/>
            </c:ext>
          </c:extLst>
        </c:ser>
        <c:dLbls>
          <c:showLegendKey val="0"/>
          <c:showVal val="0"/>
          <c:showCatName val="0"/>
          <c:showSerName val="0"/>
          <c:showPercent val="0"/>
          <c:showBubbleSize val="0"/>
        </c:dLbls>
        <c:gapWidth val="269"/>
        <c:overlap val="-20"/>
        <c:axId val="111094416"/>
        <c:axId val="110736448"/>
      </c:barChart>
      <c:catAx>
        <c:axId val="11109441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600" b="1" i="0" u="none" strike="noStrike" kern="1200" cap="all" spc="150" normalizeH="0" baseline="0">
                <a:solidFill>
                  <a:schemeClr val="tx1"/>
                </a:solidFill>
                <a:latin typeface="Arial" panose="020B0604020202020204" pitchFamily="34" charset="0"/>
                <a:ea typeface="+mn-ea"/>
                <a:cs typeface="Arial" panose="020B0604020202020204" pitchFamily="34" charset="0"/>
              </a:defRPr>
            </a:pPr>
            <a:endParaRPr lang="en-US"/>
          </a:p>
        </c:txPr>
        <c:crossAx val="110736448"/>
        <c:crosses val="autoZero"/>
        <c:auto val="1"/>
        <c:lblAlgn val="ctr"/>
        <c:lblOffset val="100"/>
        <c:noMultiLvlLbl val="0"/>
      </c:catAx>
      <c:valAx>
        <c:axId val="110736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109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1"/>
            <a:ext cx="2945659" cy="498055"/>
          </a:xfrm>
          <a:prstGeom prst="rect">
            <a:avLst/>
          </a:prstGeom>
        </p:spPr>
        <p:txBody>
          <a:bodyPr vert="horz" lIns="93177" tIns="46589" rIns="93177" bIns="46589" rtlCol="0"/>
          <a:lstStyle>
            <a:lvl1pPr algn="r">
              <a:defRPr sz="1200"/>
            </a:lvl1pPr>
          </a:lstStyle>
          <a:p>
            <a:fld id="{C5039597-A55D-F541-8CA9-BC89D63D3317}" type="datetimeFigureOut">
              <a:rPr lang="en-US" smtClean="0"/>
              <a:t>8/14/2023</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3177" tIns="46589" rIns="93177" bIns="46589" rtlCol="0" anchor="b"/>
          <a:lstStyle>
            <a:lvl1pPr algn="r">
              <a:defRPr sz="1200"/>
            </a:lvl1pPr>
          </a:lstStyle>
          <a:p>
            <a:fld id="{C2B0DFA9-BB1A-6547-9690-2D656E90F3BD}" type="slidenum">
              <a:rPr lang="en-US" smtClean="0"/>
              <a:t>‹#›</a:t>
            </a:fld>
            <a:endParaRPr lang="en-US"/>
          </a:p>
        </p:txBody>
      </p:sp>
    </p:spTree>
    <p:extLst>
      <p:ext uri="{BB962C8B-B14F-4D97-AF65-F5344CB8AC3E}">
        <p14:creationId xmlns:p14="http://schemas.microsoft.com/office/powerpoint/2010/main" val="58757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disclaimer</a:t>
            </a:r>
            <a:endParaRPr lang="en-GB" dirty="0"/>
          </a:p>
        </p:txBody>
      </p:sp>
      <p:sp>
        <p:nvSpPr>
          <p:cNvPr id="4" name="Slide Number Placeholder 3"/>
          <p:cNvSpPr>
            <a:spLocks noGrp="1"/>
          </p:cNvSpPr>
          <p:nvPr>
            <p:ph type="sldNum" sz="quarter" idx="5"/>
          </p:nvPr>
        </p:nvSpPr>
        <p:spPr/>
        <p:txBody>
          <a:bodyPr/>
          <a:lstStyle/>
          <a:p>
            <a:fld id="{C2B0DFA9-BB1A-6547-9690-2D656E90F3BD}" type="slidenum">
              <a:rPr lang="en-US" smtClean="0"/>
              <a:t>1</a:t>
            </a:fld>
            <a:endParaRPr lang="en-US"/>
          </a:p>
        </p:txBody>
      </p:sp>
    </p:spTree>
    <p:extLst>
      <p:ext uri="{BB962C8B-B14F-4D97-AF65-F5344CB8AC3E}">
        <p14:creationId xmlns:p14="http://schemas.microsoft.com/office/powerpoint/2010/main" val="364175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2</a:t>
            </a:fld>
            <a:endParaRPr lang="en-US"/>
          </a:p>
        </p:txBody>
      </p:sp>
    </p:spTree>
    <p:extLst>
      <p:ext uri="{BB962C8B-B14F-4D97-AF65-F5344CB8AC3E}">
        <p14:creationId xmlns:p14="http://schemas.microsoft.com/office/powerpoint/2010/main" val="273483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3</a:t>
            </a:fld>
            <a:endParaRPr lang="en-US"/>
          </a:p>
        </p:txBody>
      </p:sp>
    </p:spTree>
    <p:extLst>
      <p:ext uri="{BB962C8B-B14F-4D97-AF65-F5344CB8AC3E}">
        <p14:creationId xmlns:p14="http://schemas.microsoft.com/office/powerpoint/2010/main" val="306252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4</a:t>
            </a:fld>
            <a:endParaRPr lang="en-US"/>
          </a:p>
        </p:txBody>
      </p:sp>
    </p:spTree>
    <p:extLst>
      <p:ext uri="{BB962C8B-B14F-4D97-AF65-F5344CB8AC3E}">
        <p14:creationId xmlns:p14="http://schemas.microsoft.com/office/powerpoint/2010/main" val="13056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5</a:t>
            </a:fld>
            <a:endParaRPr lang="en-US"/>
          </a:p>
        </p:txBody>
      </p:sp>
    </p:spTree>
    <p:extLst>
      <p:ext uri="{BB962C8B-B14F-4D97-AF65-F5344CB8AC3E}">
        <p14:creationId xmlns:p14="http://schemas.microsoft.com/office/powerpoint/2010/main" val="294829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6</a:t>
            </a:fld>
            <a:endParaRPr lang="en-US"/>
          </a:p>
        </p:txBody>
      </p:sp>
    </p:spTree>
    <p:extLst>
      <p:ext uri="{BB962C8B-B14F-4D97-AF65-F5344CB8AC3E}">
        <p14:creationId xmlns:p14="http://schemas.microsoft.com/office/powerpoint/2010/main" val="169155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7</a:t>
            </a:fld>
            <a:endParaRPr lang="en-US"/>
          </a:p>
        </p:txBody>
      </p:sp>
    </p:spTree>
    <p:extLst>
      <p:ext uri="{BB962C8B-B14F-4D97-AF65-F5344CB8AC3E}">
        <p14:creationId xmlns:p14="http://schemas.microsoft.com/office/powerpoint/2010/main" val="70141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14</a:t>
            </a:fld>
            <a:endParaRPr lang="en-US"/>
          </a:p>
        </p:txBody>
      </p:sp>
    </p:spTree>
    <p:extLst>
      <p:ext uri="{BB962C8B-B14F-4D97-AF65-F5344CB8AC3E}">
        <p14:creationId xmlns:p14="http://schemas.microsoft.com/office/powerpoint/2010/main" val="399027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0DFA9-BB1A-6547-9690-2D656E90F3BD}" type="slidenum">
              <a:rPr lang="en-US" smtClean="0"/>
              <a:t>16</a:t>
            </a:fld>
            <a:endParaRPr lang="en-US"/>
          </a:p>
        </p:txBody>
      </p:sp>
    </p:spTree>
    <p:extLst>
      <p:ext uri="{BB962C8B-B14F-4D97-AF65-F5344CB8AC3E}">
        <p14:creationId xmlns:p14="http://schemas.microsoft.com/office/powerpoint/2010/main" val="140363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332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452438" indent="-231775">
              <a:tabLst/>
              <a:defRPr/>
            </a:lvl2pPr>
            <a:lvl3pPr marL="717550" indent="-254000">
              <a:tabLst/>
              <a:defRPr/>
            </a:lvl3pPr>
            <a:lvl4pPr marL="982663" indent="-211138">
              <a:tabLst/>
              <a:defRPr/>
            </a:lvl4pPr>
            <a:lvl5pPr marL="1247775" indent="-222250">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3563647-A405-6644-A61E-FF8706DF2298}"/>
              </a:ext>
            </a:extLst>
          </p:cNvPr>
          <p:cNvSpPr>
            <a:spLocks noGrp="1"/>
          </p:cNvSpPr>
          <p:nvPr>
            <p:ph type="sldNum" sz="quarter" idx="4"/>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pic>
        <p:nvPicPr>
          <p:cNvPr id="6" name="Picture 5">
            <a:extLst>
              <a:ext uri="{FF2B5EF4-FFF2-40B4-BE49-F238E27FC236}">
                <a16:creationId xmlns:a16="http://schemas.microsoft.com/office/drawing/2014/main" id="{C61A190E-173A-C32B-DDD5-29F2859D78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Tree>
    <p:extLst>
      <p:ext uri="{BB962C8B-B14F-4D97-AF65-F5344CB8AC3E}">
        <p14:creationId xmlns:p14="http://schemas.microsoft.com/office/powerpoint/2010/main" val="178066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8880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66D845-B1DA-2854-2AC5-4A11ABBA8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8AA0E4A8-5BB5-BE48-9476-8C2EDBDB2099}"/>
              </a:ext>
            </a:extLst>
          </p:cNvPr>
          <p:cNvSpPr>
            <a:spLocks noGrp="1"/>
          </p:cNvSpPr>
          <p:nvPr>
            <p:ph type="sldNum" sz="quarter" idx="4"/>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spTree>
    <p:extLst>
      <p:ext uri="{BB962C8B-B14F-4D97-AF65-F5344CB8AC3E}">
        <p14:creationId xmlns:p14="http://schemas.microsoft.com/office/powerpoint/2010/main" val="14599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495485"/>
          </a:xfrm>
        </p:spPr>
        <p:txBody>
          <a:bodyPr/>
          <a:lstStyle/>
          <a:p>
            <a:r>
              <a:rPr lang="en-US" dirty="0"/>
              <a:t>Click to edit Master title style</a:t>
            </a:r>
          </a:p>
        </p:txBody>
      </p:sp>
      <p:sp>
        <p:nvSpPr>
          <p:cNvPr id="3" name="Text Placeholder 2"/>
          <p:cNvSpPr>
            <a:spLocks noGrp="1"/>
          </p:cNvSpPr>
          <p:nvPr>
            <p:ph type="body" idx="1"/>
          </p:nvPr>
        </p:nvSpPr>
        <p:spPr>
          <a:xfrm>
            <a:off x="682329" y="1027301"/>
            <a:ext cx="4190702" cy="419534"/>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1613524"/>
            <a:ext cx="4190702" cy="45761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027301"/>
            <a:ext cx="4211340" cy="419534"/>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1613524"/>
            <a:ext cx="4211340" cy="4576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E3E0BF27-4C90-A24C-A07F-88B69875C1D3}"/>
              </a:ext>
            </a:extLst>
          </p:cNvPr>
          <p:cNvSpPr>
            <a:spLocks noGrp="1"/>
          </p:cNvSpPr>
          <p:nvPr>
            <p:ph type="sldNum" sz="quarter" idx="10"/>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pic>
        <p:nvPicPr>
          <p:cNvPr id="9" name="Picture 8">
            <a:extLst>
              <a:ext uri="{FF2B5EF4-FFF2-40B4-BE49-F238E27FC236}">
                <a16:creationId xmlns:a16="http://schemas.microsoft.com/office/drawing/2014/main" id="{052CB9ED-85CC-2450-E951-32F099426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Tree>
    <p:extLst>
      <p:ext uri="{BB962C8B-B14F-4D97-AF65-F5344CB8AC3E}">
        <p14:creationId xmlns:p14="http://schemas.microsoft.com/office/powerpoint/2010/main" val="994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5ECADEDB-4A9A-E644-91FA-33D3C73FCF06}"/>
              </a:ext>
            </a:extLst>
          </p:cNvPr>
          <p:cNvSpPr>
            <a:spLocks noGrp="1"/>
          </p:cNvSpPr>
          <p:nvPr>
            <p:ph type="sldNum" sz="quarter" idx="4"/>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pic>
        <p:nvPicPr>
          <p:cNvPr id="6" name="Picture 5">
            <a:extLst>
              <a:ext uri="{FF2B5EF4-FFF2-40B4-BE49-F238E27FC236}">
                <a16:creationId xmlns:a16="http://schemas.microsoft.com/office/drawing/2014/main" id="{8D0FA7BD-EB05-33F8-B791-DF3DDA8B32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Tree>
    <p:extLst>
      <p:ext uri="{BB962C8B-B14F-4D97-AF65-F5344CB8AC3E}">
        <p14:creationId xmlns:p14="http://schemas.microsoft.com/office/powerpoint/2010/main" val="188905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7205C-D861-1748-8C78-A479A7ADCD19}"/>
              </a:ext>
            </a:extLst>
          </p:cNvPr>
          <p:cNvSpPr>
            <a:spLocks noGrp="1"/>
          </p:cNvSpPr>
          <p:nvPr>
            <p:ph type="sldNum" sz="quarter" idx="4"/>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pic>
        <p:nvPicPr>
          <p:cNvPr id="5" name="Picture 4">
            <a:extLst>
              <a:ext uri="{FF2B5EF4-FFF2-40B4-BE49-F238E27FC236}">
                <a16:creationId xmlns:a16="http://schemas.microsoft.com/office/drawing/2014/main" id="{2EC5D761-EB3F-1914-51EB-663275D1F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Tree>
    <p:extLst>
      <p:ext uri="{BB962C8B-B14F-4D97-AF65-F5344CB8AC3E}">
        <p14:creationId xmlns:p14="http://schemas.microsoft.com/office/powerpoint/2010/main" val="321062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495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968188"/>
            <a:ext cx="8543925" cy="54541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888A21-DB85-7148-A53D-285A5E209002}"/>
              </a:ext>
            </a:extLst>
          </p:cNvPr>
          <p:cNvSpPr>
            <a:spLocks noGrp="1"/>
          </p:cNvSpPr>
          <p:nvPr>
            <p:ph type="sldNum" sz="quarter" idx="4"/>
          </p:nvPr>
        </p:nvSpPr>
        <p:spPr>
          <a:xfrm>
            <a:off x="9224840" y="6282148"/>
            <a:ext cx="556450" cy="495485"/>
          </a:xfrm>
          <a:prstGeom prst="rect">
            <a:avLst/>
          </a:prstGeom>
        </p:spPr>
        <p:txBody>
          <a:bodyPr vert="horz" lIns="91440" tIns="45720" rIns="91440" bIns="45720" rtlCol="0" anchor="ctr"/>
          <a:lstStyle>
            <a:lvl1pPr algn="ctr">
              <a:defRPr sz="1400">
                <a:solidFill>
                  <a:schemeClr val="tx2"/>
                </a:solidFill>
              </a:defRPr>
            </a:lvl1pPr>
          </a:lstStyle>
          <a:p>
            <a:fld id="{B64BF3EB-2768-734E-9802-C371E33845D2}" type="slidenum">
              <a:rPr lang="en-US" smtClean="0"/>
              <a:pPr/>
              <a:t>‹#›</a:t>
            </a:fld>
            <a:endParaRPr lang="en-US" dirty="0"/>
          </a:p>
        </p:txBody>
      </p:sp>
    </p:spTree>
    <p:extLst>
      <p:ext uri="{BB962C8B-B14F-4D97-AF65-F5344CB8AC3E}">
        <p14:creationId xmlns:p14="http://schemas.microsoft.com/office/powerpoint/2010/main" val="2140144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ltiliumgroup.com/the-dni-proc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em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C195-2B22-C248-BC27-8A54DDB739D1}"/>
              </a:ext>
            </a:extLst>
          </p:cNvPr>
          <p:cNvSpPr>
            <a:spLocks noGrp="1"/>
          </p:cNvSpPr>
          <p:nvPr>
            <p:ph type="ctrTitle"/>
          </p:nvPr>
        </p:nvSpPr>
        <p:spPr>
          <a:xfrm>
            <a:off x="688085" y="5267800"/>
            <a:ext cx="5491041" cy="985263"/>
          </a:xfrm>
        </p:spPr>
        <p:txBody>
          <a:bodyPr>
            <a:noAutofit/>
          </a:bodyPr>
          <a:lstStyle/>
          <a:p>
            <a:pPr algn="l"/>
            <a:br>
              <a:rPr lang="en-US" sz="2000" b="1" dirty="0"/>
            </a:br>
            <a:r>
              <a:rPr lang="en-US" sz="2000" b="1" dirty="0">
                <a:solidFill>
                  <a:schemeClr val="bg2"/>
                </a:solidFill>
              </a:rPr>
              <a:t>Battery metals, Western Australia</a:t>
            </a:r>
            <a:br>
              <a:rPr lang="en-US" sz="2000" b="0" dirty="0"/>
            </a:br>
            <a:r>
              <a:rPr lang="en-US" sz="1600" b="0" dirty="0"/>
              <a:t>Developing a new nickel plant </a:t>
            </a:r>
            <a:r>
              <a:rPr lang="en-US" sz="1600" b="0" dirty="0" err="1"/>
              <a:t>utilising</a:t>
            </a:r>
            <a:r>
              <a:rPr lang="en-US" sz="1600" b="0" dirty="0"/>
              <a:t> the latest processing technology to unlock stranded ore</a:t>
            </a:r>
            <a:endParaRPr lang="en-US" sz="2000" b="0" dirty="0"/>
          </a:p>
        </p:txBody>
      </p:sp>
      <p:pic>
        <p:nvPicPr>
          <p:cNvPr id="7" name="Picture 6">
            <a:extLst>
              <a:ext uri="{FF2B5EF4-FFF2-40B4-BE49-F238E27FC236}">
                <a16:creationId xmlns:a16="http://schemas.microsoft.com/office/drawing/2014/main" id="{F16C1F89-6AE7-2540-9203-668B87328B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6542"/>
            <a:ext cx="9907126" cy="5035582"/>
          </a:xfrm>
          <a:prstGeom prst="rect">
            <a:avLst/>
          </a:prstGeom>
        </p:spPr>
      </p:pic>
      <p:pic>
        <p:nvPicPr>
          <p:cNvPr id="21" name="Picture 20">
            <a:extLst>
              <a:ext uri="{FF2B5EF4-FFF2-40B4-BE49-F238E27FC236}">
                <a16:creationId xmlns:a16="http://schemas.microsoft.com/office/drawing/2014/main" id="{175BA0C6-9D16-6C77-08C2-C7856BCE5D69}"/>
              </a:ext>
            </a:extLst>
          </p:cNvPr>
          <p:cNvPicPr>
            <a:picLocks noChangeAspect="1"/>
          </p:cNvPicPr>
          <p:nvPr/>
        </p:nvPicPr>
        <p:blipFill>
          <a:blip r:embed="rId3"/>
          <a:stretch>
            <a:fillRect/>
          </a:stretch>
        </p:blipFill>
        <p:spPr>
          <a:xfrm>
            <a:off x="7085446" y="5250303"/>
            <a:ext cx="2158629" cy="904720"/>
          </a:xfrm>
          <a:prstGeom prst="rect">
            <a:avLst/>
          </a:prstGeom>
        </p:spPr>
      </p:pic>
    </p:spTree>
    <p:extLst>
      <p:ext uri="{BB962C8B-B14F-4D97-AF65-F5344CB8AC3E}">
        <p14:creationId xmlns:p14="http://schemas.microsoft.com/office/powerpoint/2010/main" val="266771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CCB74-DE7F-EC9A-C75A-18CFD498EE44}"/>
              </a:ext>
            </a:extLst>
          </p:cNvPr>
          <p:cNvSpPr>
            <a:spLocks noGrp="1"/>
          </p:cNvSpPr>
          <p:nvPr>
            <p:ph type="sldNum" sz="quarter" idx="4"/>
          </p:nvPr>
        </p:nvSpPr>
        <p:spPr/>
        <p:txBody>
          <a:bodyPr/>
          <a:lstStyle/>
          <a:p>
            <a:fld id="{B64BF3EB-2768-734E-9802-C371E33845D2}" type="slidenum">
              <a:rPr lang="en-US" smtClean="0"/>
              <a:pPr/>
              <a:t>9</a:t>
            </a:fld>
            <a:endParaRPr lang="en-US" dirty="0"/>
          </a:p>
        </p:txBody>
      </p:sp>
      <p:sp>
        <p:nvSpPr>
          <p:cNvPr id="5" name="Title 1">
            <a:extLst>
              <a:ext uri="{FF2B5EF4-FFF2-40B4-BE49-F238E27FC236}">
                <a16:creationId xmlns:a16="http://schemas.microsoft.com/office/drawing/2014/main" id="{DEA4AEA1-A221-7BE6-F1F4-D8EDB46DADFD}"/>
              </a:ext>
            </a:extLst>
          </p:cNvPr>
          <p:cNvSpPr>
            <a:spLocks noGrp="1"/>
          </p:cNvSpPr>
          <p:nvPr>
            <p:ph type="title"/>
          </p:nvPr>
        </p:nvSpPr>
        <p:spPr>
          <a:xfrm>
            <a:off x="681038" y="365127"/>
            <a:ext cx="8543925" cy="495485"/>
          </a:xfrm>
        </p:spPr>
        <p:txBody>
          <a:bodyPr>
            <a:normAutofit/>
          </a:bodyPr>
          <a:lstStyle/>
          <a:p>
            <a:r>
              <a:rPr lang="en-US" b="1" dirty="0">
                <a:solidFill>
                  <a:schemeClr val="bg2"/>
                </a:solidFill>
              </a:rPr>
              <a:t>Use of funds</a:t>
            </a:r>
          </a:p>
        </p:txBody>
      </p:sp>
      <p:sp>
        <p:nvSpPr>
          <p:cNvPr id="6" name="Content Placeholder 2">
            <a:extLst>
              <a:ext uri="{FF2B5EF4-FFF2-40B4-BE49-F238E27FC236}">
                <a16:creationId xmlns:a16="http://schemas.microsoft.com/office/drawing/2014/main" id="{082B2AD9-C19A-3844-2F45-A65725B0F96D}"/>
              </a:ext>
            </a:extLst>
          </p:cNvPr>
          <p:cNvSpPr txBox="1">
            <a:spLocks/>
          </p:cNvSpPr>
          <p:nvPr/>
        </p:nvSpPr>
        <p:spPr>
          <a:xfrm>
            <a:off x="701222" y="1548260"/>
            <a:ext cx="5474960" cy="288100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endParaRPr lang="en-US" sz="140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FontTx/>
              <a:buNone/>
              <a:defRPr/>
            </a:pPr>
            <a:r>
              <a:rPr lang="en-US" sz="1400" b="1" dirty="0">
                <a:latin typeface="Arial" panose="020B0604020202020204" pitchFamily="34" charset="0"/>
                <a:cs typeface="Arial" panose="020B0604020202020204" pitchFamily="34" charset="0"/>
              </a:rPr>
              <a:t>Workstreams</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Engineering – </a:t>
            </a:r>
            <a:r>
              <a:rPr lang="en-US" sz="1400" dirty="0" err="1">
                <a:solidFill>
                  <a:srgbClr val="000000"/>
                </a:solidFill>
                <a:latin typeface="Arial" panose="020B0604020202020204" pitchFamily="34" charset="0"/>
                <a:cs typeface="Arial" panose="020B0604020202020204" pitchFamily="34" charset="0"/>
              </a:rPr>
              <a:t>optimise</a:t>
            </a:r>
            <a:r>
              <a:rPr lang="en-US" sz="1400" dirty="0">
                <a:solidFill>
                  <a:srgbClr val="000000"/>
                </a:solidFill>
                <a:latin typeface="Arial" panose="020B0604020202020204" pitchFamily="34" charset="0"/>
                <a:cs typeface="Arial" panose="020B0604020202020204" pitchFamily="34" charset="0"/>
              </a:rPr>
              <a:t> flowsheet and equipment selection</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Resource – increase mineral resource to 20 years of ore supply</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Power and water – green solutions to meet the plant’s needs</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Mining and transport – methodology and cost assumptions</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Target site identified – land requirements clearly defined </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Community and government engagement </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Off-take strategy vs funding models</a:t>
            </a:r>
          </a:p>
          <a:p>
            <a:pPr marL="0" indent="0">
              <a:lnSpc>
                <a:spcPct val="100000"/>
              </a:lnSpc>
              <a:spcBef>
                <a:spcPts val="0"/>
              </a:spcBef>
              <a:spcAft>
                <a:spcPts val="600"/>
              </a:spcAft>
              <a:buFontTx/>
              <a:buNone/>
              <a:defRPr/>
            </a:pPr>
            <a:endParaRPr lang="en-US" sz="140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FontTx/>
              <a:buNone/>
              <a:defRPr/>
            </a:pPr>
            <a:r>
              <a:rPr lang="en-US" sz="1400" b="1" dirty="0">
                <a:solidFill>
                  <a:srgbClr val="000000"/>
                </a:solidFill>
                <a:latin typeface="Arial" panose="020B0604020202020204" pitchFamily="34" charset="0"/>
                <a:cs typeface="Arial" panose="020B0604020202020204" pitchFamily="34" charset="0"/>
              </a:rPr>
              <a:t>Principles</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Move swiftly</a:t>
            </a:r>
          </a:p>
          <a:p>
            <a:pPr>
              <a:lnSpc>
                <a:spcPct val="100000"/>
              </a:lnSpc>
              <a:spcBef>
                <a:spcPts val="0"/>
              </a:spcBef>
              <a:spcAft>
                <a:spcPts val="600"/>
              </a:spcAft>
              <a:buClr>
                <a:schemeClr val="bg2"/>
              </a:buClr>
              <a:defRPr/>
            </a:pPr>
            <a:r>
              <a:rPr lang="en-US" sz="1400" dirty="0">
                <a:solidFill>
                  <a:srgbClr val="000000"/>
                </a:solidFill>
                <a:latin typeface="Arial" panose="020B0604020202020204" pitchFamily="34" charset="0"/>
                <a:cs typeface="Arial" panose="020B0604020202020204" pitchFamily="34" charset="0"/>
              </a:rPr>
              <a:t>Learn from the plant being built by Queensland Pacific Metals (ASX: QPM)</a:t>
            </a:r>
          </a:p>
          <a:p>
            <a:pPr>
              <a:lnSpc>
                <a:spcPct val="100000"/>
              </a:lnSpc>
              <a:spcBef>
                <a:spcPts val="0"/>
              </a:spcBef>
              <a:spcAft>
                <a:spcPts val="600"/>
              </a:spcAft>
              <a:buClr>
                <a:schemeClr val="bg2"/>
              </a:buClr>
              <a:defRPr/>
            </a:pPr>
            <a:r>
              <a:rPr lang="en-US" sz="1400" dirty="0" err="1">
                <a:solidFill>
                  <a:srgbClr val="000000"/>
                </a:solidFill>
                <a:latin typeface="Arial" panose="020B0604020202020204" pitchFamily="34" charset="0"/>
                <a:cs typeface="Arial" panose="020B0604020202020204" pitchFamily="34" charset="0"/>
              </a:rPr>
              <a:t>Utilise</a:t>
            </a:r>
            <a:r>
              <a:rPr lang="en-US" sz="1400" dirty="0">
                <a:solidFill>
                  <a:srgbClr val="000000"/>
                </a:solidFill>
                <a:latin typeface="Arial" panose="020B0604020202020204" pitchFamily="34" charset="0"/>
                <a:cs typeface="Arial" panose="020B0604020202020204" pitchFamily="34" charset="0"/>
              </a:rPr>
              <a:t> project resources rather than build a prematurely large </a:t>
            </a:r>
            <a:r>
              <a:rPr lang="en-US" sz="1400" dirty="0" err="1">
                <a:solidFill>
                  <a:srgbClr val="000000"/>
                </a:solidFill>
                <a:latin typeface="Arial" panose="020B0604020202020204" pitchFamily="34" charset="0"/>
                <a:cs typeface="Arial" panose="020B0604020202020204" pitchFamily="34" charset="0"/>
              </a:rPr>
              <a:t>organisation</a:t>
            </a:r>
            <a:endParaRPr lang="en-US" sz="140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FontTx/>
              <a:buNone/>
              <a:defRPr/>
            </a:pPr>
            <a:endParaRPr lang="en-US" sz="1400" dirty="0">
              <a:solidFill>
                <a:srgbClr val="00000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CEFD9B7-0AD5-1574-FDC3-D22896CDBC5A}"/>
              </a:ext>
            </a:extLst>
          </p:cNvPr>
          <p:cNvSpPr txBox="1">
            <a:spLocks/>
          </p:cNvSpPr>
          <p:nvPr/>
        </p:nvSpPr>
        <p:spPr>
          <a:xfrm>
            <a:off x="688545" y="968189"/>
            <a:ext cx="9012804" cy="49548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dirty="0"/>
              <a:t>The main deliverable from the IPO will the Preliminary Feasibility Study (PFS)</a:t>
            </a:r>
          </a:p>
        </p:txBody>
      </p:sp>
      <p:graphicFrame>
        <p:nvGraphicFramePr>
          <p:cNvPr id="2" name="Table 1">
            <a:extLst>
              <a:ext uri="{FF2B5EF4-FFF2-40B4-BE49-F238E27FC236}">
                <a16:creationId xmlns:a16="http://schemas.microsoft.com/office/drawing/2014/main" id="{FA7A2279-5171-EC59-D7AE-EDF32D0C14B9}"/>
              </a:ext>
            </a:extLst>
          </p:cNvPr>
          <p:cNvGraphicFramePr>
            <a:graphicFrameLocks noGrp="1"/>
          </p:cNvGraphicFramePr>
          <p:nvPr>
            <p:extLst>
              <p:ext uri="{D42A27DB-BD31-4B8C-83A1-F6EECF244321}">
                <p14:modId xmlns:p14="http://schemas.microsoft.com/office/powerpoint/2010/main" val="1887928540"/>
              </p:ext>
            </p:extLst>
          </p:nvPr>
        </p:nvGraphicFramePr>
        <p:xfrm>
          <a:off x="6923314" y="1712733"/>
          <a:ext cx="2579751" cy="2748894"/>
        </p:xfrm>
        <a:graphic>
          <a:graphicData uri="http://schemas.openxmlformats.org/drawingml/2006/table">
            <a:tbl>
              <a:tblPr firstRow="1" firstCol="1" bandRow="1">
                <a:tableStyleId>{72833802-FEF1-4C79-8D5D-14CF1EAF98D9}</a:tableStyleId>
              </a:tblPr>
              <a:tblGrid>
                <a:gridCol w="1746304">
                  <a:extLst>
                    <a:ext uri="{9D8B030D-6E8A-4147-A177-3AD203B41FA5}">
                      <a16:colId xmlns:a16="http://schemas.microsoft.com/office/drawing/2014/main" val="445044576"/>
                    </a:ext>
                  </a:extLst>
                </a:gridCol>
                <a:gridCol w="833447">
                  <a:extLst>
                    <a:ext uri="{9D8B030D-6E8A-4147-A177-3AD203B41FA5}">
                      <a16:colId xmlns:a16="http://schemas.microsoft.com/office/drawing/2014/main" val="20001"/>
                    </a:ext>
                  </a:extLst>
                </a:gridCol>
              </a:tblGrid>
              <a:tr h="143191">
                <a:tc>
                  <a:txBody>
                    <a:bodyPr/>
                    <a:lstStyle/>
                    <a:p>
                      <a:endParaRPr lang="en-AU" sz="1200" dirty="0">
                        <a:latin typeface="+mn-lt"/>
                        <a:cs typeface="Arial" panose="020B0604020202020204" pitchFamily="34" charset="0"/>
                      </a:endParaRPr>
                    </a:p>
                  </a:txBody>
                  <a:tcPr marL="55721" marR="55721" marT="27861" marB="27861" anchor="ctr">
                    <a:lnL w="6350" cap="flat" cmpd="sng" algn="ctr">
                      <a:noFill/>
                      <a:prstDash val="solid"/>
                      <a:miter lim="800000"/>
                    </a:lnL>
                    <a:lnR>
                      <a:noFill/>
                    </a:lnR>
                    <a:lnT w="6350" cap="flat" cmpd="sng" algn="ctr">
                      <a:noFill/>
                      <a:prstDash val="solid"/>
                      <a:miter lim="800000"/>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AU" sz="1200" dirty="0" err="1">
                          <a:latin typeface="+mn-lt"/>
                        </a:rPr>
                        <a:t>A$m</a:t>
                      </a:r>
                      <a:endParaRPr lang="en-AU" sz="1200" baseline="30000" dirty="0">
                        <a:latin typeface="+mn-lt"/>
                        <a:cs typeface="Arial" panose="020B0604020202020204" pitchFamily="34" charset="0"/>
                      </a:endParaRPr>
                    </a:p>
                  </a:txBody>
                  <a:tcPr marL="55721" marR="55721" marT="27861" marB="27861" anchor="ctr">
                    <a:lnL>
                      <a:noFill/>
                    </a:lnL>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211948099"/>
                  </a:ext>
                </a:extLst>
              </a:tr>
              <a:tr h="228045">
                <a:tc>
                  <a:txBody>
                    <a:bodyPr/>
                    <a:lstStyle/>
                    <a:p>
                      <a:pPr marL="0">
                        <a:spcBef>
                          <a:spcPts val="0"/>
                        </a:spcBef>
                        <a:spcAft>
                          <a:spcPts val="0"/>
                        </a:spcAft>
                      </a:pPr>
                      <a:r>
                        <a:rPr lang="en-AU" sz="1200" b="0" dirty="0">
                          <a:latin typeface="+mn-lt"/>
                          <a:cs typeface="Arial" panose="020B0604020202020204" pitchFamily="34" charset="0"/>
                        </a:rPr>
                        <a:t>Project management, community and government</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a:spcBef>
                          <a:spcPts val="0"/>
                        </a:spcBef>
                        <a:spcAft>
                          <a:spcPts val="0"/>
                        </a:spcAft>
                      </a:pPr>
                      <a:r>
                        <a:rPr lang="en-AU" sz="1200" b="0" dirty="0">
                          <a:latin typeface="+mn-lt"/>
                        </a:rPr>
                        <a:t>1.0</a:t>
                      </a:r>
                      <a:endParaRPr lang="en-AU" sz="1200" b="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57590995"/>
                  </a:ext>
                </a:extLst>
              </a:tr>
              <a:tr h="440188">
                <a:tc>
                  <a:txBody>
                    <a:bodyPr/>
                    <a:lstStyle/>
                    <a:p>
                      <a:pPr marL="0">
                        <a:spcBef>
                          <a:spcPts val="0"/>
                        </a:spcBef>
                        <a:spcAft>
                          <a:spcPts val="0"/>
                        </a:spcAft>
                      </a:pPr>
                      <a:r>
                        <a:rPr lang="en-AU" sz="1200" b="0" dirty="0">
                          <a:latin typeface="+mn-lt"/>
                        </a:rPr>
                        <a:t>Engineering</a:t>
                      </a:r>
                      <a:endParaRPr lang="en-AU" sz="1200" b="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a:spcBef>
                          <a:spcPts val="0"/>
                        </a:spcBef>
                        <a:spcAft>
                          <a:spcPts val="0"/>
                        </a:spcAft>
                      </a:pPr>
                      <a:r>
                        <a:rPr lang="en-AU" sz="1200" b="0" dirty="0">
                          <a:latin typeface="+mn-lt"/>
                        </a:rPr>
                        <a:t>4.0</a:t>
                      </a:r>
                      <a:endParaRPr lang="en-AU" sz="1200" b="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92236593"/>
                  </a:ext>
                </a:extLst>
              </a:tr>
              <a:tr h="425941">
                <a:tc>
                  <a:txBody>
                    <a:bodyPr/>
                    <a:lstStyle/>
                    <a:p>
                      <a:pPr marL="0">
                        <a:spcBef>
                          <a:spcPts val="0"/>
                        </a:spcBef>
                        <a:spcAft>
                          <a:spcPts val="0"/>
                        </a:spcAft>
                      </a:pPr>
                      <a:r>
                        <a:rPr lang="en-AU" sz="1200" b="0" dirty="0">
                          <a:latin typeface="+mn-lt"/>
                          <a:cs typeface="Arial" panose="020B0604020202020204" pitchFamily="34" charset="0"/>
                        </a:rPr>
                        <a:t>Exploration</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a:spcBef>
                          <a:spcPts val="0"/>
                        </a:spcBef>
                        <a:spcAft>
                          <a:spcPts val="0"/>
                        </a:spcAft>
                      </a:pPr>
                      <a:r>
                        <a:rPr lang="en-AU" sz="1200" b="0" dirty="0">
                          <a:solidFill>
                            <a:schemeClr val="tx1"/>
                          </a:solidFill>
                          <a:latin typeface="+mn-lt"/>
                        </a:rPr>
                        <a:t>2.0</a:t>
                      </a:r>
                      <a:endParaRPr lang="en-AU" sz="1200" b="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89695433"/>
                  </a:ext>
                </a:extLst>
              </a:tr>
              <a:tr h="435439">
                <a:tc>
                  <a:txBody>
                    <a:bodyPr/>
                    <a:lstStyle/>
                    <a:p>
                      <a:pPr marL="0">
                        <a:spcBef>
                          <a:spcPts val="0"/>
                        </a:spcBef>
                        <a:spcAft>
                          <a:spcPts val="0"/>
                        </a:spcAft>
                      </a:pPr>
                      <a:r>
                        <a:rPr lang="en-AU" sz="1200" b="0" dirty="0">
                          <a:latin typeface="+mn-lt"/>
                        </a:rPr>
                        <a:t>Governance, administration and regulator</a:t>
                      </a:r>
                      <a:endParaRPr lang="en-AU" sz="1200" b="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ctr">
                        <a:spcBef>
                          <a:spcPts val="0"/>
                        </a:spcBef>
                        <a:spcAft>
                          <a:spcPts val="0"/>
                        </a:spcAft>
                      </a:pPr>
                      <a:r>
                        <a:rPr lang="en-AU" sz="1200" b="0" dirty="0">
                          <a:solidFill>
                            <a:schemeClr val="tx1"/>
                          </a:solidFill>
                          <a:latin typeface="+mn-lt"/>
                        </a:rPr>
                        <a:t>1.0</a:t>
                      </a:r>
                      <a:endParaRPr lang="en-AU" sz="1200" b="0" baseline="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00864322"/>
                  </a:ext>
                </a:extLst>
              </a:tr>
              <a:tr h="435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latin typeface="+mn-lt"/>
                          <a:ea typeface="+mn-ea"/>
                          <a:cs typeface="+mn-cs"/>
                        </a:rPr>
                        <a:t>Total</a:t>
                      </a:r>
                    </a:p>
                    <a:p>
                      <a:pPr marL="0">
                        <a:spcBef>
                          <a:spcPts val="0"/>
                        </a:spcBef>
                        <a:spcAft>
                          <a:spcPts val="0"/>
                        </a:spcAft>
                      </a:pPr>
                      <a:endParaRPr lang="en-AU" sz="1200" b="1"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8.0</a:t>
                      </a:r>
                      <a:endParaRPr lang="en-AU" sz="1200" b="1" kern="1200" dirty="0">
                        <a:solidFill>
                          <a:schemeClr val="tx1"/>
                        </a:solidFill>
                        <a:latin typeface="+mn-lt"/>
                        <a:ea typeface="+mn-ea"/>
                        <a:cs typeface="+mn-cs"/>
                      </a:endParaRPr>
                    </a:p>
                    <a:p>
                      <a:pPr marL="0" algn="ctr">
                        <a:spcBef>
                          <a:spcPts val="0"/>
                        </a:spcBef>
                        <a:spcAft>
                          <a:spcPts val="0"/>
                        </a:spcAft>
                      </a:pPr>
                      <a:endParaRPr lang="en-AU" sz="1200" b="1" baseline="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33994900"/>
                  </a:ext>
                </a:extLst>
              </a:tr>
            </a:tbl>
          </a:graphicData>
        </a:graphic>
      </p:graphicFrame>
    </p:spTree>
    <p:extLst>
      <p:ext uri="{BB962C8B-B14F-4D97-AF65-F5344CB8AC3E}">
        <p14:creationId xmlns:p14="http://schemas.microsoft.com/office/powerpoint/2010/main" val="2916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9DEA9C2D-BF0E-B249-B2EB-7D6AFFB63578}"/>
              </a:ext>
            </a:extLst>
          </p:cNvPr>
          <p:cNvGraphicFramePr>
            <a:graphicFrameLocks/>
          </p:cNvGraphicFramePr>
          <p:nvPr>
            <p:extLst>
              <p:ext uri="{D42A27DB-BD31-4B8C-83A1-F6EECF244321}">
                <p14:modId xmlns:p14="http://schemas.microsoft.com/office/powerpoint/2010/main" val="2429778723"/>
              </p:ext>
            </p:extLst>
          </p:nvPr>
        </p:nvGraphicFramePr>
        <p:xfrm>
          <a:off x="5422211" y="2136992"/>
          <a:ext cx="3653729" cy="3913455"/>
        </p:xfrm>
        <a:graphic>
          <a:graphicData uri="http://schemas.openxmlformats.org/drawingml/2006/table">
            <a:tbl>
              <a:tblPr firstRow="1" bandRow="1">
                <a:tableStyleId>{5C22544A-7EE6-4342-B048-85BDC9FD1C3A}</a:tableStyleId>
              </a:tblPr>
              <a:tblGrid>
                <a:gridCol w="3653729">
                  <a:extLst>
                    <a:ext uri="{9D8B030D-6E8A-4147-A177-3AD203B41FA5}">
                      <a16:colId xmlns:a16="http://schemas.microsoft.com/office/drawing/2014/main" val="928058240"/>
                    </a:ext>
                  </a:extLst>
                </a:gridCol>
              </a:tblGrid>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solidFill>
                        </a:rPr>
                        <a:t>Contacts</a:t>
                      </a:r>
                      <a:endParaRPr lang="en-GB" sz="2000" b="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4367121"/>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New Generation Minerals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Arthur Darivas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Chief Executive Officer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59381"/>
                  </a:ext>
                </a:extLst>
              </a:tr>
              <a:tr h="911125">
                <a:tc>
                  <a:txBody>
                    <a:bodyPr/>
                    <a:lstStyle/>
                    <a:p>
                      <a:pPr marL="0" indent="0">
                        <a:lnSpc>
                          <a:spcPct val="110000"/>
                        </a:lnSpc>
                        <a:spcBef>
                          <a:spcPts val="0"/>
                        </a:spcBef>
                        <a:spcAft>
                          <a:spcPts val="600"/>
                        </a:spcAft>
                        <a:buNone/>
                      </a:pPr>
                      <a:r>
                        <a:rPr lang="en-GB" sz="1000" dirty="0"/>
                        <a:t>              </a:t>
                      </a:r>
                      <a:r>
                        <a:rPr lang="en-GB" sz="1000" dirty="0" err="1"/>
                        <a:t>arthur.darivas@newgenerationminerals.com</a:t>
                      </a:r>
                      <a:endParaRPr lang="en-GB" sz="1000" dirty="0"/>
                    </a:p>
                    <a:p>
                      <a:endParaRPr lang="en-AU" sz="1000" b="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208024"/>
                  </a:ext>
                </a:extLst>
              </a:tr>
              <a:tr h="9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accent2"/>
                          </a:solidFill>
                          <a:effectLst/>
                          <a:latin typeface="+mn-lt"/>
                          <a:ea typeface="+mn-ea"/>
                          <a:cs typeface="+mn-cs"/>
                        </a:rPr>
                        <a:t>Investor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Vigo Consulting</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969814"/>
                  </a:ext>
                </a:extLst>
              </a:tr>
              <a:tr h="911125">
                <a:tc>
                  <a:txBody>
                    <a:bodyPr/>
                    <a:lstStyle/>
                    <a:p>
                      <a:pPr marL="0" indent="0">
                        <a:lnSpc>
                          <a:spcPct val="110000"/>
                        </a:lnSpc>
                        <a:spcBef>
                          <a:spcPts val="0"/>
                        </a:spcBef>
                        <a:spcAft>
                          <a:spcPts val="600"/>
                        </a:spcAft>
                        <a:buNone/>
                      </a:pPr>
                      <a:r>
                        <a:rPr lang="en-GB" sz="1000" dirty="0"/>
                        <a:t>              </a:t>
                      </a:r>
                      <a:r>
                        <a:rPr lang="en-GB" sz="1000" dirty="0" err="1"/>
                        <a:t>newgenerationminerals@vigoconsulting.com</a:t>
                      </a:r>
                      <a:r>
                        <a:rPr lang="en-GB" sz="1000" dirty="0"/>
                        <a:t> </a:t>
                      </a:r>
                      <a:endParaRPr lang="en-GB" sz="1000" b="0" kern="1200" dirty="0">
                        <a:solidFill>
                          <a:schemeClr val="tx1"/>
                        </a:solidFill>
                        <a:effectLst/>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981182"/>
                  </a:ext>
                </a:extLst>
              </a:tr>
            </a:tbl>
          </a:graphicData>
        </a:graphic>
      </p:graphicFrame>
      <p:pic>
        <p:nvPicPr>
          <p:cNvPr id="3" name="Picture 2">
            <a:extLst>
              <a:ext uri="{FF2B5EF4-FFF2-40B4-BE49-F238E27FC236}">
                <a16:creationId xmlns:a16="http://schemas.microsoft.com/office/drawing/2014/main" id="{7B3DFC30-EF95-0075-0DE2-152E815F32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038" y="1540097"/>
            <a:ext cx="3310859" cy="1374726"/>
          </a:xfrm>
          <a:prstGeom prst="rect">
            <a:avLst/>
          </a:prstGeom>
        </p:spPr>
      </p:pic>
      <p:pic>
        <p:nvPicPr>
          <p:cNvPr id="6" name="Graphic 5" descr="Email outline">
            <a:extLst>
              <a:ext uri="{FF2B5EF4-FFF2-40B4-BE49-F238E27FC236}">
                <a16:creationId xmlns:a16="http://schemas.microsoft.com/office/drawing/2014/main" id="{6ED0DFBE-BFC3-679E-3F6A-A9EA2E75A13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25448" y="3490451"/>
            <a:ext cx="344129" cy="344129"/>
          </a:xfrm>
          <a:prstGeom prst="rect">
            <a:avLst/>
          </a:prstGeom>
        </p:spPr>
      </p:pic>
      <p:pic>
        <p:nvPicPr>
          <p:cNvPr id="10" name="Graphic 9" descr="Email outline">
            <a:extLst>
              <a:ext uri="{FF2B5EF4-FFF2-40B4-BE49-F238E27FC236}">
                <a16:creationId xmlns:a16="http://schemas.microsoft.com/office/drawing/2014/main" id="{9E7CFC1A-C621-A1BD-BE22-34016BA263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25447" y="5107857"/>
            <a:ext cx="344129" cy="344129"/>
          </a:xfrm>
          <a:prstGeom prst="rect">
            <a:avLst/>
          </a:prstGeom>
        </p:spPr>
      </p:pic>
    </p:spTree>
    <p:extLst>
      <p:ext uri="{BB962C8B-B14F-4D97-AF65-F5344CB8AC3E}">
        <p14:creationId xmlns:p14="http://schemas.microsoft.com/office/powerpoint/2010/main" val="124479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7"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7B9298D8-46D5-48B6-DEA4-6981BE5CDF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05144" y="0"/>
            <a:ext cx="7400856" cy="6858009"/>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0458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FAB9D6C6-E99C-131F-BFC2-89F23DEDF339}"/>
              </a:ext>
            </a:extLst>
          </p:cNvPr>
          <p:cNvSpPr>
            <a:spLocks noGrp="1"/>
          </p:cNvSpPr>
          <p:nvPr>
            <p:ph type="title"/>
          </p:nvPr>
        </p:nvSpPr>
        <p:spPr>
          <a:xfrm>
            <a:off x="599757" y="4958078"/>
            <a:ext cx="3105529" cy="1899912"/>
          </a:xfrm>
        </p:spPr>
        <p:txBody>
          <a:bodyPr>
            <a:normAutofit/>
          </a:bodyPr>
          <a:lstStyle/>
          <a:p>
            <a:r>
              <a:rPr lang="en-US" sz="3600">
                <a:solidFill>
                  <a:schemeClr val="bg2"/>
                </a:solidFill>
              </a:rPr>
              <a:t>Appendix</a:t>
            </a:r>
          </a:p>
        </p:txBody>
      </p:sp>
      <p:sp>
        <p:nvSpPr>
          <p:cNvPr id="8" name="Slide Number Placeholder 7">
            <a:extLst>
              <a:ext uri="{FF2B5EF4-FFF2-40B4-BE49-F238E27FC236}">
                <a16:creationId xmlns:a16="http://schemas.microsoft.com/office/drawing/2014/main" id="{1433F08E-DBAE-E8A9-2B86-CEF7911E6F7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4BF3EB-2768-734E-9802-C371E33845D2}"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611B8B3B-5ED2-8E16-4023-0BB62CA45E3D}"/>
              </a:ext>
            </a:extLst>
          </p:cNvPr>
          <p:cNvSpPr txBox="1"/>
          <p:nvPr/>
        </p:nvSpPr>
        <p:spPr>
          <a:xfrm>
            <a:off x="4565040" y="6443831"/>
            <a:ext cx="29965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of mixed hydroxide product (MHP) - the preferred feed material for refineries that supply EV battery manufacturers</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17CE4828-E181-E10F-76B9-4B4CBC981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7386" y="6316523"/>
            <a:ext cx="884356" cy="367200"/>
          </a:xfrm>
          <a:prstGeom prst="rect">
            <a:avLst/>
          </a:prstGeom>
        </p:spPr>
      </p:pic>
    </p:spTree>
    <p:extLst>
      <p:ext uri="{BB962C8B-B14F-4D97-AF65-F5344CB8AC3E}">
        <p14:creationId xmlns:p14="http://schemas.microsoft.com/office/powerpoint/2010/main" val="63803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558ADC-DFFE-500F-BEA9-B368B89A80C6}"/>
              </a:ext>
            </a:extLst>
          </p:cNvPr>
          <p:cNvSpPr>
            <a:spLocks noGrp="1"/>
          </p:cNvSpPr>
          <p:nvPr>
            <p:ph type="title"/>
          </p:nvPr>
        </p:nvSpPr>
        <p:spPr/>
        <p:txBody>
          <a:bodyPr>
            <a:normAutofit/>
          </a:bodyPr>
          <a:lstStyle/>
          <a:p>
            <a:r>
              <a:rPr lang="en-US" dirty="0" err="1">
                <a:solidFill>
                  <a:schemeClr val="bg2"/>
                </a:solidFill>
              </a:rPr>
              <a:t>DNi</a:t>
            </a:r>
            <a:r>
              <a:rPr lang="en-US" dirty="0">
                <a:solidFill>
                  <a:schemeClr val="bg2"/>
                </a:solidFill>
              </a:rPr>
              <a:t> </a:t>
            </a:r>
            <a:r>
              <a:rPr lang="en-US" dirty="0" err="1">
                <a:solidFill>
                  <a:schemeClr val="bg2"/>
                </a:solidFill>
              </a:rPr>
              <a:t>Process</a:t>
            </a:r>
            <a:r>
              <a:rPr lang="en-US" baseline="30000" dirty="0" err="1">
                <a:solidFill>
                  <a:schemeClr val="bg2"/>
                </a:solidFill>
              </a:rPr>
              <a:t>TM</a:t>
            </a:r>
            <a:r>
              <a:rPr lang="en-US" dirty="0">
                <a:solidFill>
                  <a:schemeClr val="bg2"/>
                </a:solidFill>
              </a:rPr>
              <a:t> </a:t>
            </a:r>
            <a:endParaRPr lang="en-US" b="1" dirty="0">
              <a:solidFill>
                <a:schemeClr val="bg2"/>
              </a:solidFill>
            </a:endParaRPr>
          </a:p>
        </p:txBody>
      </p:sp>
      <p:sp>
        <p:nvSpPr>
          <p:cNvPr id="2" name="Content Placeholder 1">
            <a:extLst>
              <a:ext uri="{FF2B5EF4-FFF2-40B4-BE49-F238E27FC236}">
                <a16:creationId xmlns:a16="http://schemas.microsoft.com/office/drawing/2014/main" id="{0A1DBCB4-E884-0990-CB6B-927DCCF61B1B}"/>
              </a:ext>
            </a:extLst>
          </p:cNvPr>
          <p:cNvSpPr>
            <a:spLocks noGrp="1"/>
          </p:cNvSpPr>
          <p:nvPr>
            <p:ph idx="1"/>
          </p:nvPr>
        </p:nvSpPr>
        <p:spPr>
          <a:xfrm>
            <a:off x="681038" y="968188"/>
            <a:ext cx="8543925" cy="988431"/>
          </a:xfrm>
        </p:spPr>
        <p:txBody>
          <a:bodyPr/>
          <a:lstStyle/>
          <a:p>
            <a:pPr marL="0" indent="0">
              <a:buNone/>
            </a:pPr>
            <a:r>
              <a:rPr lang="en-US" sz="1400" b="1" dirty="0">
                <a:latin typeface="Arial" panose="020B0604020202020204" pitchFamily="34" charset="0"/>
                <a:cs typeface="Arial" panose="020B0604020202020204" pitchFamily="34" charset="0"/>
              </a:rPr>
              <a:t>How is the </a:t>
            </a:r>
            <a:r>
              <a:rPr lang="en-US" sz="1400" b="1" dirty="0" err="1">
                <a:latin typeface="Arial" panose="020B0604020202020204" pitchFamily="34" charset="0"/>
                <a:cs typeface="Arial" panose="020B0604020202020204" pitchFamily="34" charset="0"/>
              </a:rPr>
              <a:t>DNi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Process</a:t>
            </a:r>
            <a:r>
              <a:rPr lang="en-US" sz="1400" b="1" baseline="30000" dirty="0" err="1">
                <a:latin typeface="Arial" panose="020B0604020202020204" pitchFamily="34" charset="0"/>
                <a:cs typeface="Arial" panose="020B0604020202020204" pitchFamily="34" charset="0"/>
              </a:rPr>
              <a:t>TM</a:t>
            </a:r>
            <a:r>
              <a:rPr lang="en-US" sz="1400" b="1" dirty="0">
                <a:latin typeface="Arial" panose="020B0604020202020204" pitchFamily="34" charset="0"/>
                <a:cs typeface="Arial" panose="020B0604020202020204" pitchFamily="34" charset="0"/>
              </a:rPr>
              <a:t> a safer, greener and more profitable alternative?</a:t>
            </a:r>
          </a:p>
          <a:p>
            <a:pPr marL="0" indent="0">
              <a:buNone/>
            </a:pPr>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DNi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Process</a:t>
            </a:r>
            <a:r>
              <a:rPr lang="en-US" sz="1200" baseline="30000" dirty="0" err="1">
                <a:latin typeface="Arial" panose="020B0604020202020204" pitchFamily="34" charset="0"/>
                <a:cs typeface="Arial" panose="020B0604020202020204" pitchFamily="34" charset="0"/>
              </a:rPr>
              <a:t>TM</a:t>
            </a:r>
            <a:r>
              <a:rPr lang="en-US" sz="1200" baseline="30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delivers nickel and cobalt in the form of a mixed hydroxide product (MHP) which is the preferred feed material for refineries that supply EV battery manufacturers. Currently, the dominant source of MHP is the high-pressure acid leach (HPAL) technology. Here’s how it stacks up against the </a:t>
            </a:r>
            <a:r>
              <a:rPr lang="en-US" sz="1200" dirty="0" err="1">
                <a:latin typeface="Arial" panose="020B0604020202020204" pitchFamily="34" charset="0"/>
                <a:cs typeface="Arial" panose="020B0604020202020204" pitchFamily="34" charset="0"/>
              </a:rPr>
              <a:t>DNi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Process</a:t>
            </a:r>
            <a:r>
              <a:rPr lang="en-US" sz="1200" baseline="30000" dirty="0" err="1">
                <a:latin typeface="Arial" panose="020B0604020202020204" pitchFamily="34" charset="0"/>
                <a:cs typeface="Arial" panose="020B0604020202020204" pitchFamily="34" charset="0"/>
              </a:rPr>
              <a:t>TM</a:t>
            </a:r>
            <a:endParaRPr lang="en-US" sz="1200"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01C9F2-7C15-BE24-9CB2-F9A5CAA8220E}"/>
              </a:ext>
            </a:extLst>
          </p:cNvPr>
          <p:cNvSpPr>
            <a:spLocks noGrp="1"/>
          </p:cNvSpPr>
          <p:nvPr>
            <p:ph type="sldNum" sz="quarter" idx="4"/>
          </p:nvPr>
        </p:nvSpPr>
        <p:spPr/>
        <p:txBody>
          <a:bodyPr/>
          <a:lstStyle/>
          <a:p>
            <a:fld id="{B64BF3EB-2768-734E-9802-C371E33845D2}" type="slidenum">
              <a:rPr lang="en-US" smtClean="0"/>
              <a:pPr/>
              <a:t>12</a:t>
            </a:fld>
            <a:endParaRPr lang="en-US" dirty="0"/>
          </a:p>
        </p:txBody>
      </p:sp>
      <p:graphicFrame>
        <p:nvGraphicFramePr>
          <p:cNvPr id="3" name="Table 2">
            <a:extLst>
              <a:ext uri="{FF2B5EF4-FFF2-40B4-BE49-F238E27FC236}">
                <a16:creationId xmlns:a16="http://schemas.microsoft.com/office/drawing/2014/main" id="{9F37F764-AC6B-5D81-9C28-E0092DEF35AF}"/>
              </a:ext>
            </a:extLst>
          </p:cNvPr>
          <p:cNvGraphicFramePr>
            <a:graphicFrameLocks noGrp="1"/>
          </p:cNvGraphicFramePr>
          <p:nvPr>
            <p:extLst>
              <p:ext uri="{D42A27DB-BD31-4B8C-83A1-F6EECF244321}">
                <p14:modId xmlns:p14="http://schemas.microsoft.com/office/powerpoint/2010/main" val="564926101"/>
              </p:ext>
            </p:extLst>
          </p:nvPr>
        </p:nvGraphicFramePr>
        <p:xfrm>
          <a:off x="772160" y="2003235"/>
          <a:ext cx="8452803" cy="3942804"/>
        </p:xfrm>
        <a:graphic>
          <a:graphicData uri="http://schemas.openxmlformats.org/drawingml/2006/table">
            <a:tbl>
              <a:tblPr firstRow="1" firstCol="1" bandRow="1">
                <a:tableStyleId>{72833802-FEF1-4C79-8D5D-14CF1EAF98D9}</a:tableStyleId>
              </a:tblPr>
              <a:tblGrid>
                <a:gridCol w="4206403">
                  <a:extLst>
                    <a:ext uri="{9D8B030D-6E8A-4147-A177-3AD203B41FA5}">
                      <a16:colId xmlns:a16="http://schemas.microsoft.com/office/drawing/2014/main" val="2336922461"/>
                    </a:ext>
                  </a:extLst>
                </a:gridCol>
                <a:gridCol w="4246400">
                  <a:extLst>
                    <a:ext uri="{9D8B030D-6E8A-4147-A177-3AD203B41FA5}">
                      <a16:colId xmlns:a16="http://schemas.microsoft.com/office/drawing/2014/main" val="2098122102"/>
                    </a:ext>
                  </a:extLst>
                </a:gridCol>
              </a:tblGrid>
              <a:tr h="299541">
                <a:tc>
                  <a:txBody>
                    <a:bodyPr/>
                    <a:lstStyle/>
                    <a:p>
                      <a:pPr>
                        <a:lnSpc>
                          <a:spcPct val="107000"/>
                        </a:lnSpc>
                        <a:spcAft>
                          <a:spcPts val="800"/>
                        </a:spcAft>
                      </a:pPr>
                      <a:r>
                        <a:rPr lang="en-GB" sz="1200" kern="100" dirty="0">
                          <a:effectLst/>
                        </a:rPr>
                        <a:t>The </a:t>
                      </a:r>
                      <a:r>
                        <a:rPr lang="en-GB" sz="1200" kern="100" dirty="0" err="1">
                          <a:effectLst/>
                        </a:rPr>
                        <a:t>DNi</a:t>
                      </a:r>
                      <a:r>
                        <a:rPr lang="en-GB" sz="1200" kern="100" dirty="0">
                          <a:effectLst/>
                        </a:rPr>
                        <a:t> Process™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nSpc>
                          <a:spcPct val="107000"/>
                        </a:lnSpc>
                        <a:spcAft>
                          <a:spcPts val="800"/>
                        </a:spcAft>
                      </a:pPr>
                      <a:r>
                        <a:rPr lang="en-GB" sz="1200" kern="100" dirty="0">
                          <a:effectLst/>
                        </a:rPr>
                        <a:t>HPAL</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276046236"/>
                  </a:ext>
                </a:extLst>
              </a:tr>
              <a:tr h="232642">
                <a:tc>
                  <a:txBody>
                    <a:bodyPr/>
                    <a:lstStyle/>
                    <a:p>
                      <a:pPr>
                        <a:lnSpc>
                          <a:spcPct val="107000"/>
                        </a:lnSpc>
                        <a:spcBef>
                          <a:spcPts val="1200"/>
                        </a:spcBef>
                        <a:spcAft>
                          <a:spcPts val="800"/>
                        </a:spcAft>
                      </a:pPr>
                      <a:r>
                        <a:rPr lang="en-GB" sz="950" kern="100" dirty="0">
                          <a:effectLst/>
                        </a:rPr>
                        <a:t>MAIN PRODUCT: </a:t>
                      </a:r>
                      <a:r>
                        <a:rPr lang="en-GB" sz="950" b="0" kern="100" dirty="0">
                          <a:effectLst/>
                        </a:rPr>
                        <a:t>Mixed (Ni-Co) Hydroxide Product</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MAIN PRODUCT: </a:t>
                      </a:r>
                      <a:r>
                        <a:rPr lang="en-GB" sz="950" kern="100" dirty="0">
                          <a:effectLst/>
                        </a:rPr>
                        <a:t>Mixed (Ni-Co) Hydroxide Product</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35592435"/>
                  </a:ext>
                </a:extLst>
              </a:tr>
              <a:tr h="308972">
                <a:tc>
                  <a:txBody>
                    <a:bodyPr/>
                    <a:lstStyle/>
                    <a:p>
                      <a:pPr>
                        <a:lnSpc>
                          <a:spcPct val="107000"/>
                        </a:lnSpc>
                        <a:spcBef>
                          <a:spcPts val="1200"/>
                        </a:spcBef>
                        <a:spcAft>
                          <a:spcPts val="800"/>
                        </a:spcAft>
                      </a:pPr>
                      <a:r>
                        <a:rPr lang="it-IT" sz="950" kern="100" dirty="0">
                          <a:effectLst/>
                        </a:rPr>
                        <a:t>CO-PRODUCTS: </a:t>
                      </a:r>
                      <a:r>
                        <a:rPr lang="it-IT" sz="950" b="0" kern="100" dirty="0" err="1">
                          <a:effectLst/>
                        </a:rPr>
                        <a:t>Hermatite</a:t>
                      </a:r>
                      <a:r>
                        <a:rPr lang="it-IT" sz="950" b="0" kern="100" dirty="0">
                          <a:effectLst/>
                        </a:rPr>
                        <a:t>, </a:t>
                      </a:r>
                      <a:r>
                        <a:rPr lang="it-IT" sz="950" b="0" kern="100" dirty="0" err="1">
                          <a:effectLst/>
                        </a:rPr>
                        <a:t>Magenisa</a:t>
                      </a:r>
                      <a:r>
                        <a:rPr lang="it-IT" sz="950" b="0" kern="100" dirty="0">
                          <a:effectLst/>
                        </a:rPr>
                        <a:t>, Aluminium </a:t>
                      </a:r>
                      <a:r>
                        <a:rPr lang="it-IT" sz="950" b="0" kern="100" dirty="0" err="1">
                          <a:effectLst/>
                        </a:rPr>
                        <a:t>Hydroxide</a:t>
                      </a:r>
                      <a:r>
                        <a:rPr lang="it-IT" sz="950" b="0" kern="100" dirty="0">
                          <a:effectLst/>
                        </a:rPr>
                        <a:t>, Manganese, </a:t>
                      </a:r>
                      <a:r>
                        <a:rPr lang="it-IT" sz="950" b="0" kern="100" dirty="0" err="1">
                          <a:effectLst/>
                        </a:rPr>
                        <a:t>Scandium</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CO-PRODUCTS: </a:t>
                      </a:r>
                      <a:r>
                        <a:rPr lang="en-GB" sz="950" kern="100" dirty="0">
                          <a:effectLst/>
                        </a:rPr>
                        <a:t>Ammonium </a:t>
                      </a:r>
                      <a:r>
                        <a:rPr lang="en-GB" sz="950" kern="100" dirty="0" err="1">
                          <a:effectLst/>
                        </a:rPr>
                        <a:t>Sulfate</a:t>
                      </a:r>
                      <a:r>
                        <a:rPr lang="en-GB" sz="950" kern="100" dirty="0">
                          <a:effectLst/>
                        </a:rPr>
                        <a:t>, Scandium</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63252401"/>
                  </a:ext>
                </a:extLst>
              </a:tr>
              <a:tr h="308972">
                <a:tc>
                  <a:txBody>
                    <a:bodyPr/>
                    <a:lstStyle/>
                    <a:p>
                      <a:pPr>
                        <a:lnSpc>
                          <a:spcPct val="107000"/>
                        </a:lnSpc>
                        <a:spcBef>
                          <a:spcPts val="1200"/>
                        </a:spcBef>
                        <a:spcAft>
                          <a:spcPts val="800"/>
                        </a:spcAft>
                      </a:pPr>
                      <a:r>
                        <a:rPr lang="en-GB" sz="950" kern="100" dirty="0">
                          <a:effectLst/>
                        </a:rPr>
                        <a:t>ORE FEED: </a:t>
                      </a:r>
                      <a:r>
                        <a:rPr lang="en-GB" sz="950" b="0" kern="100" dirty="0">
                          <a:effectLst/>
                        </a:rPr>
                        <a:t>Processes full lateritic ore profile (ilmenite, saprolite and transition zone)</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ORE FEED: </a:t>
                      </a:r>
                      <a:r>
                        <a:rPr lang="en-GB" sz="950" kern="100" dirty="0">
                          <a:effectLst/>
                        </a:rPr>
                        <a:t>Primarily processes the limonite ore because Mg in the saprolite increases acid consumption materially</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92357798"/>
                  </a:ext>
                </a:extLst>
              </a:tr>
              <a:tr h="232642">
                <a:tc>
                  <a:txBody>
                    <a:bodyPr/>
                    <a:lstStyle/>
                    <a:p>
                      <a:pPr>
                        <a:lnSpc>
                          <a:spcPct val="107000"/>
                        </a:lnSpc>
                        <a:spcBef>
                          <a:spcPts val="1200"/>
                        </a:spcBef>
                        <a:spcAft>
                          <a:spcPts val="800"/>
                        </a:spcAft>
                      </a:pPr>
                      <a:r>
                        <a:rPr lang="en-GB" sz="950" kern="100" dirty="0">
                          <a:effectLst/>
                        </a:rPr>
                        <a:t>PRESSURE: </a:t>
                      </a:r>
                      <a:r>
                        <a:rPr lang="en-GB" sz="950" b="0" kern="100" dirty="0">
                          <a:effectLst/>
                        </a:rPr>
                        <a:t>Operates at 1 atmosphere</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PRESSURE: </a:t>
                      </a:r>
                      <a:r>
                        <a:rPr lang="en-GB" sz="950" kern="100" dirty="0">
                          <a:effectLst/>
                        </a:rPr>
                        <a:t>Requires at least 40 atmospheres</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71784480"/>
                  </a:ext>
                </a:extLst>
              </a:tr>
              <a:tr h="232642">
                <a:tc>
                  <a:txBody>
                    <a:bodyPr/>
                    <a:lstStyle/>
                    <a:p>
                      <a:pPr>
                        <a:lnSpc>
                          <a:spcPct val="107000"/>
                        </a:lnSpc>
                        <a:spcBef>
                          <a:spcPts val="1200"/>
                        </a:spcBef>
                        <a:spcAft>
                          <a:spcPts val="800"/>
                        </a:spcAft>
                      </a:pPr>
                      <a:r>
                        <a:rPr lang="en-GB" sz="950" kern="100" dirty="0">
                          <a:effectLst/>
                        </a:rPr>
                        <a:t>TEMPERATURE: </a:t>
                      </a:r>
                      <a:r>
                        <a:rPr lang="en-GB" sz="950" b="0" kern="100" dirty="0">
                          <a:effectLst/>
                        </a:rPr>
                        <a:t>Extracts metals at 110°C</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TEMPERATURE: </a:t>
                      </a:r>
                      <a:r>
                        <a:rPr lang="en-GB" sz="950" kern="100" dirty="0">
                          <a:effectLst/>
                        </a:rPr>
                        <a:t>Extracts metals at 250°C</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93590552"/>
                  </a:ext>
                </a:extLst>
              </a:tr>
              <a:tr h="459730">
                <a:tc>
                  <a:txBody>
                    <a:bodyPr/>
                    <a:lstStyle/>
                    <a:p>
                      <a:pPr>
                        <a:lnSpc>
                          <a:spcPct val="107000"/>
                        </a:lnSpc>
                        <a:spcBef>
                          <a:spcPts val="1200"/>
                        </a:spcBef>
                        <a:spcAft>
                          <a:spcPts val="800"/>
                        </a:spcAft>
                      </a:pPr>
                      <a:r>
                        <a:rPr lang="en-GB" sz="950" kern="100" dirty="0">
                          <a:effectLst/>
                        </a:rPr>
                        <a:t>PLANT MATERIALS: </a:t>
                      </a:r>
                      <a:r>
                        <a:rPr lang="en-GB" sz="950" b="0" kern="100" dirty="0">
                          <a:effectLst/>
                        </a:rPr>
                        <a:t>Simpler materials of construction</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PLANT MATERIALS: </a:t>
                      </a:r>
                      <a:r>
                        <a:rPr lang="en-GB" sz="950" kern="100" dirty="0">
                          <a:effectLst/>
                        </a:rPr>
                        <a:t>Requires one or more submarine-sized titanium autoclaves which are then lined with exotic ceramic bricks to prevent the H2S04 from damaging the autoclave</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59842392"/>
                  </a:ext>
                </a:extLst>
              </a:tr>
              <a:tr h="459730">
                <a:tc>
                  <a:txBody>
                    <a:bodyPr/>
                    <a:lstStyle/>
                    <a:p>
                      <a:pPr>
                        <a:lnSpc>
                          <a:spcPct val="107000"/>
                        </a:lnSpc>
                        <a:spcBef>
                          <a:spcPts val="1200"/>
                        </a:spcBef>
                        <a:spcAft>
                          <a:spcPts val="800"/>
                        </a:spcAft>
                      </a:pPr>
                      <a:r>
                        <a:rPr lang="en-GB" sz="950" kern="100" dirty="0">
                          <a:effectLst/>
                        </a:rPr>
                        <a:t>TECHNOLOGY: </a:t>
                      </a:r>
                      <a:r>
                        <a:rPr lang="en-GB" sz="950" b="0" kern="100" dirty="0">
                          <a:effectLst/>
                        </a:rPr>
                        <a:t>Easily scalable (stirred tanks, not complex pressure vessels)</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TECHNOLOGY: </a:t>
                      </a:r>
                      <a:r>
                        <a:rPr lang="en-GB" sz="950" kern="100" dirty="0">
                          <a:effectLst/>
                        </a:rPr>
                        <a:t>Challenging technology with historical projects generating poor returns – there are currently no plants smaller than 30,000t per annum of Ni</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23093522"/>
                  </a:ext>
                </a:extLst>
              </a:tr>
              <a:tr h="459730">
                <a:tc>
                  <a:txBody>
                    <a:bodyPr/>
                    <a:lstStyle/>
                    <a:p>
                      <a:pPr>
                        <a:lnSpc>
                          <a:spcPct val="107000"/>
                        </a:lnSpc>
                        <a:spcBef>
                          <a:spcPts val="1200"/>
                        </a:spcBef>
                        <a:spcAft>
                          <a:spcPts val="800"/>
                        </a:spcAft>
                      </a:pPr>
                      <a:r>
                        <a:rPr lang="en-GB" sz="950" kern="100" dirty="0">
                          <a:effectLst/>
                        </a:rPr>
                        <a:t>ACID CONSUMPTION: </a:t>
                      </a:r>
                      <a:r>
                        <a:rPr lang="en-GB" sz="950" b="0" kern="100" dirty="0">
                          <a:effectLst/>
                        </a:rPr>
                        <a:t>30-80kg of nitric acid per tonne of processed ore is consumed, while over 99% of the acid is reused</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ACID CONSUMPTION: </a:t>
                      </a:r>
                      <a:r>
                        <a:rPr lang="en-GB" sz="950" kern="100" dirty="0">
                          <a:effectLst/>
                        </a:rPr>
                        <a:t>250-500kg of sulphuric acid per tonne of processed ore is consumed, most of which needs to be neutralised before being disposed in a tailings dam or the sea</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0556452"/>
                  </a:ext>
                </a:extLst>
              </a:tr>
              <a:tr h="610487">
                <a:tc>
                  <a:txBody>
                    <a:bodyPr/>
                    <a:lstStyle/>
                    <a:p>
                      <a:pPr>
                        <a:lnSpc>
                          <a:spcPct val="107000"/>
                        </a:lnSpc>
                        <a:spcBef>
                          <a:spcPts val="1200"/>
                        </a:spcBef>
                        <a:spcAft>
                          <a:spcPts val="800"/>
                        </a:spcAft>
                      </a:pPr>
                      <a:r>
                        <a:rPr lang="en-GB" sz="950" kern="100" dirty="0">
                          <a:effectLst/>
                        </a:rPr>
                        <a:t>WASTE MATERIAL: </a:t>
                      </a:r>
                      <a:r>
                        <a:rPr lang="en-GB" sz="950" b="0" kern="100" dirty="0">
                          <a:effectLst/>
                        </a:rPr>
                        <a:t>Generates around 200kg of residue from every 1,000kg of ore processed* - the residue is inert and mainly consists of silicates and can be dry-stacked and returned to the mine</a:t>
                      </a:r>
                      <a:endParaRPr lang="en-GB" sz="95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bg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ct val="107000"/>
                        </a:lnSpc>
                        <a:spcBef>
                          <a:spcPts val="1200"/>
                        </a:spcBef>
                        <a:spcAft>
                          <a:spcPts val="800"/>
                        </a:spcAft>
                      </a:pPr>
                      <a:r>
                        <a:rPr lang="en-GB" sz="950" b="1" kern="100" dirty="0">
                          <a:effectLst/>
                        </a:rPr>
                        <a:t>WASTE MATERIAL: </a:t>
                      </a:r>
                      <a:r>
                        <a:rPr lang="en-GB" sz="950" kern="100" dirty="0">
                          <a:effectLst/>
                        </a:rPr>
                        <a:t>After neutralising with the addition of limestone, the tailings equal around 1.5 times the weight of the ore feed. These are then deposited into a tailings dam or the sea</a:t>
                      </a:r>
                      <a:endParaRPr lang="en-GB"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44297062"/>
                  </a:ext>
                </a:extLst>
              </a:tr>
            </a:tbl>
          </a:graphicData>
        </a:graphic>
      </p:graphicFrame>
      <p:sp>
        <p:nvSpPr>
          <p:cNvPr id="11" name="TextBox 10">
            <a:extLst>
              <a:ext uri="{FF2B5EF4-FFF2-40B4-BE49-F238E27FC236}">
                <a16:creationId xmlns:a16="http://schemas.microsoft.com/office/drawing/2014/main" id="{4F781128-5DC0-6E43-8D57-28A73A2B25CE}"/>
              </a:ext>
            </a:extLst>
          </p:cNvPr>
          <p:cNvSpPr txBox="1"/>
          <p:nvPr/>
        </p:nvSpPr>
        <p:spPr>
          <a:xfrm>
            <a:off x="681037" y="6014723"/>
            <a:ext cx="4955458" cy="407804"/>
          </a:xfrm>
          <a:prstGeom prst="rect">
            <a:avLst/>
          </a:prstGeom>
          <a:noFill/>
        </p:spPr>
        <p:txBody>
          <a:bodyPr wrap="square">
            <a:spAutoFit/>
          </a:bodyPr>
          <a:lstStyle/>
          <a:p>
            <a:pPr>
              <a:spcAft>
                <a:spcPts val="300"/>
              </a:spcAft>
            </a:pPr>
            <a:r>
              <a:rPr lang="en-GB" sz="900" dirty="0">
                <a:effectLst/>
                <a:latin typeface="+mj-lt"/>
              </a:rPr>
              <a:t>*Actual volume is largely determined by the iron content of the ore</a:t>
            </a:r>
          </a:p>
          <a:p>
            <a:pPr>
              <a:spcAft>
                <a:spcPts val="300"/>
              </a:spcAft>
            </a:pPr>
            <a:r>
              <a:rPr lang="en-GB" sz="900" b="1" dirty="0">
                <a:effectLst/>
                <a:latin typeface="+mj-lt"/>
              </a:rPr>
              <a:t>Source: </a:t>
            </a:r>
            <a:r>
              <a:rPr lang="en-GB" sz="900" b="1" dirty="0">
                <a:effectLst/>
                <a:latin typeface="+mj-lt"/>
                <a:hlinkClick r:id="rId2"/>
              </a:rPr>
              <a:t>https://www.altiliumgroup.com/the-dni-process/</a:t>
            </a:r>
            <a:r>
              <a:rPr lang="en-GB" sz="900" b="1" dirty="0">
                <a:effectLst/>
                <a:latin typeface="+mj-lt"/>
              </a:rPr>
              <a:t>  </a:t>
            </a:r>
          </a:p>
        </p:txBody>
      </p:sp>
    </p:spTree>
    <p:extLst>
      <p:ext uri="{BB962C8B-B14F-4D97-AF65-F5344CB8AC3E}">
        <p14:creationId xmlns:p14="http://schemas.microsoft.com/office/powerpoint/2010/main" val="2268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F3A043C-E4A2-BA9C-395F-9E3318EF1626}"/>
              </a:ext>
            </a:extLst>
          </p:cNvPr>
          <p:cNvPicPr>
            <a:picLocks noGrp="1" noChangeAspect="1"/>
          </p:cNvPicPr>
          <p:nvPr>
            <p:ph idx="1"/>
          </p:nvPr>
        </p:nvPicPr>
        <p:blipFill>
          <a:blip r:embed="rId2"/>
          <a:stretch>
            <a:fillRect/>
          </a:stretch>
        </p:blipFill>
        <p:spPr>
          <a:xfrm>
            <a:off x="763588" y="1059736"/>
            <a:ext cx="8778875" cy="4938117"/>
          </a:xfrm>
        </p:spPr>
      </p:pic>
      <p:sp>
        <p:nvSpPr>
          <p:cNvPr id="4" name="Slide Number Placeholder 3">
            <a:extLst>
              <a:ext uri="{FF2B5EF4-FFF2-40B4-BE49-F238E27FC236}">
                <a16:creationId xmlns:a16="http://schemas.microsoft.com/office/drawing/2014/main" id="{78FD9915-CFB0-E8EE-7CA0-A53890A18316}"/>
              </a:ext>
            </a:extLst>
          </p:cNvPr>
          <p:cNvSpPr>
            <a:spLocks noGrp="1"/>
          </p:cNvSpPr>
          <p:nvPr>
            <p:ph type="sldNum" sz="quarter" idx="4"/>
          </p:nvPr>
        </p:nvSpPr>
        <p:spPr/>
        <p:txBody>
          <a:bodyPr/>
          <a:lstStyle/>
          <a:p>
            <a:fld id="{B64BF3EB-2768-734E-9802-C371E33845D2}" type="slidenum">
              <a:rPr lang="en-US" smtClean="0"/>
              <a:pPr/>
              <a:t>13</a:t>
            </a:fld>
            <a:endParaRPr lang="en-US" dirty="0"/>
          </a:p>
        </p:txBody>
      </p:sp>
      <p:sp>
        <p:nvSpPr>
          <p:cNvPr id="7" name="Title 1">
            <a:extLst>
              <a:ext uri="{FF2B5EF4-FFF2-40B4-BE49-F238E27FC236}">
                <a16:creationId xmlns:a16="http://schemas.microsoft.com/office/drawing/2014/main" id="{30C46031-CCCA-BE56-2035-04AFC17C3ABC}"/>
              </a:ext>
            </a:extLst>
          </p:cNvPr>
          <p:cNvSpPr>
            <a:spLocks noGrp="1"/>
          </p:cNvSpPr>
          <p:nvPr>
            <p:ph type="title"/>
          </p:nvPr>
        </p:nvSpPr>
        <p:spPr>
          <a:xfrm>
            <a:off x="681038" y="365127"/>
            <a:ext cx="8543925" cy="495485"/>
          </a:xfrm>
        </p:spPr>
        <p:txBody>
          <a:bodyPr>
            <a:normAutofit/>
          </a:bodyPr>
          <a:lstStyle/>
          <a:p>
            <a:r>
              <a:rPr lang="en-GB" dirty="0" err="1">
                <a:solidFill>
                  <a:schemeClr val="bg2"/>
                </a:solidFill>
              </a:rPr>
              <a:t>DNi</a:t>
            </a:r>
            <a:r>
              <a:rPr lang="en-GB" dirty="0">
                <a:solidFill>
                  <a:schemeClr val="bg2"/>
                </a:solidFill>
              </a:rPr>
              <a:t> </a:t>
            </a:r>
            <a:r>
              <a:rPr lang="en-GB" dirty="0" err="1">
                <a:solidFill>
                  <a:schemeClr val="bg2"/>
                </a:solidFill>
              </a:rPr>
              <a:t>Process</a:t>
            </a:r>
            <a:r>
              <a:rPr lang="en-GB" baseline="30000" dirty="0" err="1">
                <a:solidFill>
                  <a:schemeClr val="bg2"/>
                </a:solidFill>
              </a:rPr>
              <a:t>TM</a:t>
            </a:r>
            <a:r>
              <a:rPr lang="en-GB" dirty="0">
                <a:solidFill>
                  <a:schemeClr val="bg2"/>
                </a:solidFill>
              </a:rPr>
              <a:t> vs HPAL</a:t>
            </a:r>
            <a:endParaRPr lang="en-US" dirty="0">
              <a:solidFill>
                <a:schemeClr val="bg2"/>
              </a:solidFill>
            </a:endParaRPr>
          </a:p>
        </p:txBody>
      </p:sp>
      <p:sp>
        <p:nvSpPr>
          <p:cNvPr id="9" name="Title 1">
            <a:extLst>
              <a:ext uri="{FF2B5EF4-FFF2-40B4-BE49-F238E27FC236}">
                <a16:creationId xmlns:a16="http://schemas.microsoft.com/office/drawing/2014/main" id="{3137B977-0513-5681-A968-949E73FD728F}"/>
              </a:ext>
            </a:extLst>
          </p:cNvPr>
          <p:cNvSpPr txBox="1">
            <a:spLocks/>
          </p:cNvSpPr>
          <p:nvPr/>
        </p:nvSpPr>
        <p:spPr>
          <a:xfrm>
            <a:off x="2017804" y="6034405"/>
            <a:ext cx="5619614" cy="49548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pPr algn="ctr">
              <a:lnSpc>
                <a:spcPct val="120000"/>
              </a:lnSpc>
            </a:pPr>
            <a:r>
              <a:rPr lang="en-GB" dirty="0" err="1">
                <a:solidFill>
                  <a:schemeClr val="accent2"/>
                </a:solidFill>
              </a:rPr>
              <a:t>DNi</a:t>
            </a:r>
            <a:r>
              <a:rPr lang="en-GB" dirty="0">
                <a:solidFill>
                  <a:schemeClr val="accent2"/>
                </a:solidFill>
              </a:rPr>
              <a:t> </a:t>
            </a:r>
            <a:r>
              <a:rPr lang="en-GB" dirty="0" err="1">
                <a:solidFill>
                  <a:schemeClr val="accent2"/>
                </a:solidFill>
              </a:rPr>
              <a:t>Process</a:t>
            </a:r>
            <a:r>
              <a:rPr lang="en-GB" baseline="30000" dirty="0" err="1">
                <a:solidFill>
                  <a:schemeClr val="accent2"/>
                </a:solidFill>
              </a:rPr>
              <a:t>TM</a:t>
            </a:r>
            <a:r>
              <a:rPr lang="en-GB" dirty="0">
                <a:solidFill>
                  <a:schemeClr val="accent2"/>
                </a:solidFill>
              </a:rPr>
              <a:t> produces 20% of the waste of HPAL</a:t>
            </a:r>
          </a:p>
          <a:p>
            <a:pPr algn="ctr">
              <a:lnSpc>
                <a:spcPct val="120000"/>
              </a:lnSpc>
            </a:pPr>
            <a:r>
              <a:rPr lang="en-US" dirty="0">
                <a:solidFill>
                  <a:schemeClr val="accent2"/>
                </a:solidFill>
              </a:rPr>
              <a:t>and is soil friendly</a:t>
            </a:r>
          </a:p>
        </p:txBody>
      </p:sp>
    </p:spTree>
    <p:extLst>
      <p:ext uri="{BB962C8B-B14F-4D97-AF65-F5344CB8AC3E}">
        <p14:creationId xmlns:p14="http://schemas.microsoft.com/office/powerpoint/2010/main" val="206938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7"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98CBBF-14BF-15F3-A6F5-09E21DB87E6D}"/>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865492" y="10"/>
            <a:ext cx="7047863"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0458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D19396-47A5-6243-9359-5CF5B4280989}"/>
              </a:ext>
            </a:extLst>
          </p:cNvPr>
          <p:cNvSpPr>
            <a:spLocks noGrp="1"/>
          </p:cNvSpPr>
          <p:nvPr>
            <p:ph type="title"/>
          </p:nvPr>
        </p:nvSpPr>
        <p:spPr>
          <a:xfrm>
            <a:off x="681037" y="365125"/>
            <a:ext cx="8071077" cy="495485"/>
          </a:xfrm>
        </p:spPr>
        <p:txBody>
          <a:bodyPr wrap="square">
            <a:noAutofit/>
          </a:bodyPr>
          <a:lstStyle/>
          <a:p>
            <a:r>
              <a:rPr lang="en-US" dirty="0">
                <a:solidFill>
                  <a:schemeClr val="bg2"/>
                </a:solidFill>
              </a:rPr>
              <a:t>NGM project portfolio</a:t>
            </a:r>
          </a:p>
        </p:txBody>
      </p:sp>
      <p:sp>
        <p:nvSpPr>
          <p:cNvPr id="3" name="Content Placeholder 2">
            <a:extLst>
              <a:ext uri="{FF2B5EF4-FFF2-40B4-BE49-F238E27FC236}">
                <a16:creationId xmlns:a16="http://schemas.microsoft.com/office/drawing/2014/main" id="{E6A99990-9426-D042-855D-053C01B09477}"/>
              </a:ext>
            </a:extLst>
          </p:cNvPr>
          <p:cNvSpPr>
            <a:spLocks noGrp="1"/>
          </p:cNvSpPr>
          <p:nvPr>
            <p:ph idx="1"/>
          </p:nvPr>
        </p:nvSpPr>
        <p:spPr>
          <a:xfrm>
            <a:off x="560966" y="1126257"/>
            <a:ext cx="5323550" cy="2844698"/>
          </a:xfrm>
        </p:spPr>
        <p:txBody>
          <a:bodyPr>
            <a:noAutofit/>
          </a:bodyPr>
          <a:lstStyle/>
          <a:p>
            <a:pPr>
              <a:lnSpc>
                <a:spcPct val="100000"/>
              </a:lnSpc>
              <a:spcBef>
                <a:spcPts val="0"/>
              </a:spcBef>
              <a:spcAft>
                <a:spcPts val="600"/>
              </a:spcAft>
              <a:buClr>
                <a:schemeClr val="bg2"/>
              </a:buClr>
            </a:pPr>
            <a:r>
              <a:rPr lang="en-GB" sz="1400" b="1" dirty="0">
                <a:latin typeface="Arial" panose="020B0604020202020204" pitchFamily="34" charset="0"/>
                <a:cs typeface="Arial" panose="020B0604020202020204" pitchFamily="34" charset="0"/>
              </a:rPr>
              <a:t>Lake Yindarlgooda: </a:t>
            </a:r>
            <a:r>
              <a:rPr lang="en-GB" sz="1400" dirty="0">
                <a:latin typeface="Arial" panose="020B0604020202020204" pitchFamily="34" charset="0"/>
                <a:cs typeface="Arial" panose="020B0604020202020204" pitchFamily="34" charset="0"/>
              </a:rPr>
              <a:t>JORC Inferred nickel-cobalt resource plus two gold areas of interest</a:t>
            </a:r>
          </a:p>
          <a:p>
            <a:pPr>
              <a:lnSpc>
                <a:spcPct val="100000"/>
              </a:lnSpc>
              <a:spcBef>
                <a:spcPts val="0"/>
              </a:spcBef>
              <a:spcAft>
                <a:spcPts val="600"/>
              </a:spcAft>
              <a:buClr>
                <a:schemeClr val="bg2"/>
              </a:buClr>
            </a:pPr>
            <a:r>
              <a:rPr lang="en-GB" sz="1400" b="1" dirty="0" err="1">
                <a:latin typeface="Arial" panose="020B0604020202020204" pitchFamily="34" charset="0"/>
                <a:cs typeface="Arial" panose="020B0604020202020204" pitchFamily="34" charset="0"/>
              </a:rPr>
              <a:t>Kurnalpi</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MoU with ASX-listed </a:t>
            </a:r>
            <a:r>
              <a:rPr lang="en-GB" sz="1400" dirty="0" err="1">
                <a:latin typeface="Arial" panose="020B0604020202020204" pitchFamily="34" charset="0"/>
                <a:cs typeface="Arial" panose="020B0604020202020204" pitchFamily="34" charset="0"/>
              </a:rPr>
              <a:t>Riversgold</a:t>
            </a:r>
            <a:r>
              <a:rPr lang="en-GB" sz="1400" dirty="0">
                <a:latin typeface="Arial" panose="020B0604020202020204" pitchFamily="34" charset="0"/>
                <a:cs typeface="Arial" panose="020B0604020202020204" pitchFamily="34" charset="0"/>
              </a:rPr>
              <a:t> to take over nickel rights upon listing (area surrounding Lake Yindarlgooda)</a:t>
            </a:r>
            <a:endParaRPr lang="en-GB" sz="1400" b="1" dirty="0">
              <a:latin typeface="Arial" panose="020B0604020202020204" pitchFamily="34" charset="0"/>
              <a:cs typeface="Arial" panose="020B0604020202020204" pitchFamily="34" charset="0"/>
            </a:endParaRPr>
          </a:p>
          <a:p>
            <a:pPr>
              <a:lnSpc>
                <a:spcPct val="100000"/>
              </a:lnSpc>
              <a:spcBef>
                <a:spcPts val="0"/>
              </a:spcBef>
              <a:spcAft>
                <a:spcPts val="600"/>
              </a:spcAft>
              <a:buClr>
                <a:schemeClr val="bg2"/>
              </a:buClr>
            </a:pPr>
            <a:r>
              <a:rPr lang="en-GB" sz="1400" b="1" dirty="0">
                <a:latin typeface="Arial" panose="020B0604020202020204" pitchFamily="34" charset="0"/>
                <a:cs typeface="Arial" panose="020B0604020202020204" pitchFamily="34" charset="0"/>
              </a:rPr>
              <a:t>Kathleen Valley: </a:t>
            </a:r>
            <a:r>
              <a:rPr lang="en-GB" sz="1400" dirty="0">
                <a:latin typeface="Arial" panose="020B0604020202020204" pitchFamily="34" charset="0"/>
                <a:cs typeface="Arial" panose="020B0604020202020204" pitchFamily="34" charset="0"/>
              </a:rPr>
              <a:t>Most advanced project with three gold targets being explored in partnership with LSE-listed Mila and lithium potential exploration in partnership with ASX-listed </a:t>
            </a:r>
            <a:r>
              <a:rPr lang="en-GB" sz="1400" dirty="0" err="1">
                <a:latin typeface="Arial" panose="020B0604020202020204" pitchFamily="34" charset="0"/>
                <a:cs typeface="Arial" panose="020B0604020202020204" pitchFamily="34" charset="0"/>
              </a:rPr>
              <a:t>Liontown</a:t>
            </a:r>
            <a:endParaRPr lang="en-GB" sz="1400" dirty="0">
              <a:latin typeface="Arial" panose="020B0604020202020204" pitchFamily="34" charset="0"/>
              <a:cs typeface="Arial" panose="020B0604020202020204" pitchFamily="34" charset="0"/>
            </a:endParaRPr>
          </a:p>
          <a:p>
            <a:pPr>
              <a:lnSpc>
                <a:spcPct val="100000"/>
              </a:lnSpc>
              <a:spcBef>
                <a:spcPts val="0"/>
              </a:spcBef>
              <a:spcAft>
                <a:spcPts val="600"/>
              </a:spcAft>
              <a:buClr>
                <a:schemeClr val="bg2"/>
              </a:buClr>
            </a:pPr>
            <a:r>
              <a:rPr lang="en-GB" sz="1400" b="1" dirty="0">
                <a:latin typeface="Arial" panose="020B0604020202020204" pitchFamily="34" charset="0"/>
                <a:cs typeface="Arial" panose="020B0604020202020204" pitchFamily="34" charset="0"/>
              </a:rPr>
              <a:t>Highway:</a:t>
            </a:r>
            <a:r>
              <a:rPr lang="en-GB" sz="1400" dirty="0">
                <a:latin typeface="Arial" panose="020B0604020202020204" pitchFamily="34" charset="0"/>
                <a:cs typeface="Arial" panose="020B0604020202020204" pitchFamily="34" charset="0"/>
              </a:rPr>
              <a:t> Nickel, copper, cobalt, and gold potential </a:t>
            </a:r>
          </a:p>
          <a:p>
            <a:pPr>
              <a:lnSpc>
                <a:spcPct val="100000"/>
              </a:lnSpc>
              <a:spcBef>
                <a:spcPts val="0"/>
              </a:spcBef>
              <a:spcAft>
                <a:spcPts val="600"/>
              </a:spcAft>
              <a:buClr>
                <a:schemeClr val="bg2"/>
              </a:buClr>
            </a:pPr>
            <a:r>
              <a:rPr lang="en-GB" sz="1400" b="1" dirty="0">
                <a:latin typeface="Arial" panose="020B0604020202020204" pitchFamily="34" charset="0"/>
                <a:cs typeface="Arial" panose="020B0604020202020204" pitchFamily="34" charset="0"/>
              </a:rPr>
              <a:t>Volcano Bay: </a:t>
            </a:r>
            <a:r>
              <a:rPr lang="en-GB" sz="1400" dirty="0">
                <a:latin typeface="Arial" panose="020B0604020202020204" pitchFamily="34" charset="0"/>
                <a:cs typeface="Arial" panose="020B0604020202020204" pitchFamily="34" charset="0"/>
              </a:rPr>
              <a:t>Nickel, copper, cobalt, gold, and Pt-Pd potential </a:t>
            </a:r>
          </a:p>
          <a:p>
            <a:pPr marL="0" indent="0">
              <a:lnSpc>
                <a:spcPct val="100000"/>
              </a:lnSpc>
              <a:spcBef>
                <a:spcPts val="600"/>
              </a:spcBef>
              <a:spcAft>
                <a:spcPts val="600"/>
              </a:spcAft>
              <a:buClr>
                <a:schemeClr val="bg2"/>
              </a:buClr>
              <a:buNone/>
            </a:pPr>
            <a:endParaRPr lang="en-GB" sz="1400" dirty="0"/>
          </a:p>
          <a:p>
            <a:pPr marL="0" indent="0">
              <a:lnSpc>
                <a:spcPct val="100000"/>
              </a:lnSpc>
              <a:spcBef>
                <a:spcPts val="600"/>
              </a:spcBef>
              <a:spcAft>
                <a:spcPts val="600"/>
              </a:spcAft>
              <a:buClr>
                <a:schemeClr val="bg2"/>
              </a:buClr>
              <a:buNone/>
            </a:pPr>
            <a:endParaRPr lang="en-US" sz="1400" b="1" dirty="0">
              <a:solidFill>
                <a:srgbClr val="000000"/>
              </a:solidFill>
              <a:latin typeface="Arial" panose="020B0604020202020204" pitchFamily="34" charset="0"/>
              <a:cs typeface="Arial" panose="020B0604020202020204" pitchFamily="34" charset="0"/>
            </a:endParaRPr>
          </a:p>
          <a:p>
            <a:pPr marL="400050" indent="-400050">
              <a:lnSpc>
                <a:spcPct val="100000"/>
              </a:lnSpc>
              <a:spcBef>
                <a:spcPts val="600"/>
              </a:spcBef>
              <a:spcAft>
                <a:spcPts val="600"/>
              </a:spcAft>
              <a:buClr>
                <a:schemeClr val="bg2"/>
              </a:buClr>
              <a:buFont typeface="+mj-lt"/>
              <a:buAutoNum type="romanUcPeriod"/>
            </a:pPr>
            <a:endParaRPr lang="en-GB" sz="1400" dirty="0"/>
          </a:p>
        </p:txBody>
      </p:sp>
      <p:sp>
        <p:nvSpPr>
          <p:cNvPr id="6" name="Slide Number Placeholder 5">
            <a:extLst>
              <a:ext uri="{FF2B5EF4-FFF2-40B4-BE49-F238E27FC236}">
                <a16:creationId xmlns:a16="http://schemas.microsoft.com/office/drawing/2014/main" id="{A20F7E18-B313-59D7-27AE-2AEE1F281C2B}"/>
              </a:ext>
            </a:extLst>
          </p:cNvPr>
          <p:cNvSpPr>
            <a:spLocks noGrp="1"/>
          </p:cNvSpPr>
          <p:nvPr>
            <p:ph type="sldNum" sz="quarter" idx="4"/>
          </p:nvPr>
        </p:nvSpPr>
        <p:spPr/>
        <p:txBody>
          <a:bodyPr/>
          <a:lstStyle/>
          <a:p>
            <a:fld id="{B64BF3EB-2768-734E-9802-C371E33845D2}" type="slidenum">
              <a:rPr lang="en-US" smtClean="0">
                <a:solidFill>
                  <a:schemeClr val="bg1"/>
                </a:solidFill>
              </a:rPr>
              <a:pPr/>
              <a:t>14</a:t>
            </a:fld>
            <a:endParaRPr lang="en-US" dirty="0">
              <a:solidFill>
                <a:schemeClr val="bg1"/>
              </a:solidFill>
            </a:endParaRPr>
          </a:p>
        </p:txBody>
      </p:sp>
      <p:pic>
        <p:nvPicPr>
          <p:cNvPr id="21" name="Picture 20">
            <a:extLst>
              <a:ext uri="{FF2B5EF4-FFF2-40B4-BE49-F238E27FC236}">
                <a16:creationId xmlns:a16="http://schemas.microsoft.com/office/drawing/2014/main" id="{DC8DA09E-D08F-F195-0ABC-E043A214B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7386" y="6316523"/>
            <a:ext cx="884356" cy="367200"/>
          </a:xfrm>
          <a:prstGeom prst="rect">
            <a:avLst/>
          </a:prstGeom>
        </p:spPr>
      </p:pic>
      <p:graphicFrame>
        <p:nvGraphicFramePr>
          <p:cNvPr id="4" name="Table 6">
            <a:extLst>
              <a:ext uri="{FF2B5EF4-FFF2-40B4-BE49-F238E27FC236}">
                <a16:creationId xmlns:a16="http://schemas.microsoft.com/office/drawing/2014/main" id="{4309067A-6B2D-C86C-03A1-C8CF00FC0A16}"/>
              </a:ext>
            </a:extLst>
          </p:cNvPr>
          <p:cNvGraphicFramePr>
            <a:graphicFrameLocks noGrp="1"/>
          </p:cNvGraphicFramePr>
          <p:nvPr>
            <p:extLst>
              <p:ext uri="{D42A27DB-BD31-4B8C-83A1-F6EECF244321}">
                <p14:modId xmlns:p14="http://schemas.microsoft.com/office/powerpoint/2010/main" val="914309031"/>
              </p:ext>
            </p:extLst>
          </p:nvPr>
        </p:nvGraphicFramePr>
        <p:xfrm>
          <a:off x="542195" y="5170562"/>
          <a:ext cx="6270847" cy="1111586"/>
        </p:xfrm>
        <a:graphic>
          <a:graphicData uri="http://schemas.openxmlformats.org/drawingml/2006/table">
            <a:tbl>
              <a:tblPr firstRow="1" bandRow="1">
                <a:tableStyleId>{72833802-FEF1-4C79-8D5D-14CF1EAF98D9}</a:tableStyleId>
              </a:tblPr>
              <a:tblGrid>
                <a:gridCol w="1053763">
                  <a:extLst>
                    <a:ext uri="{9D8B030D-6E8A-4147-A177-3AD203B41FA5}">
                      <a16:colId xmlns:a16="http://schemas.microsoft.com/office/drawing/2014/main" val="1025830245"/>
                    </a:ext>
                  </a:extLst>
                </a:gridCol>
                <a:gridCol w="1423687">
                  <a:extLst>
                    <a:ext uri="{9D8B030D-6E8A-4147-A177-3AD203B41FA5}">
                      <a16:colId xmlns:a16="http://schemas.microsoft.com/office/drawing/2014/main" val="4221958240"/>
                    </a:ext>
                  </a:extLst>
                </a:gridCol>
                <a:gridCol w="1921397">
                  <a:extLst>
                    <a:ext uri="{9D8B030D-6E8A-4147-A177-3AD203B41FA5}">
                      <a16:colId xmlns:a16="http://schemas.microsoft.com/office/drawing/2014/main" val="4091299797"/>
                    </a:ext>
                  </a:extLst>
                </a:gridCol>
                <a:gridCol w="1872000">
                  <a:extLst>
                    <a:ext uri="{9D8B030D-6E8A-4147-A177-3AD203B41FA5}">
                      <a16:colId xmlns:a16="http://schemas.microsoft.com/office/drawing/2014/main" val="4121270183"/>
                    </a:ext>
                  </a:extLst>
                </a:gridCol>
              </a:tblGrid>
              <a:tr h="228306">
                <a:tc>
                  <a:txBody>
                    <a:bodyPr/>
                    <a:lstStyle/>
                    <a:p>
                      <a:endParaRPr lang="en-US"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Kathleen Valley</a:t>
                      </a:r>
                      <a:endParaRPr lang="en-US" sz="12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Kathleen Valley</a:t>
                      </a:r>
                      <a:endParaRPr lang="en-US" sz="12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Lake </a:t>
                      </a:r>
                      <a:r>
                        <a:rPr lang="en-US" sz="1200" dirty="0" err="1">
                          <a:latin typeface="+mn-lt"/>
                        </a:rPr>
                        <a:t>Yindarlgooda</a:t>
                      </a:r>
                      <a:endParaRPr lang="en-US" sz="1200" dirty="0">
                        <a:latin typeface="+mn-lt"/>
                        <a:cs typeface="Arial" panose="020B0604020202020204" pitchFamily="34" charset="0"/>
                      </a:endParaRPr>
                    </a:p>
                  </a:txBody>
                  <a:tcPr/>
                </a:tc>
                <a:extLst>
                  <a:ext uri="{0D108BD9-81ED-4DB2-BD59-A6C34878D82A}">
                    <a16:rowId xmlns:a16="http://schemas.microsoft.com/office/drawing/2014/main" val="1105974882"/>
                  </a:ext>
                </a:extLst>
              </a:tr>
              <a:tr h="228306">
                <a:tc>
                  <a:txBody>
                    <a:bodyPr/>
                    <a:lstStyle/>
                    <a:p>
                      <a:r>
                        <a:rPr lang="en-US" sz="1200" b="1" dirty="0">
                          <a:solidFill>
                            <a:schemeClr val="tx1"/>
                          </a:solidFill>
                          <a:latin typeface="+mn-lt"/>
                        </a:rPr>
                        <a:t>Mineral</a:t>
                      </a:r>
                      <a:endParaRPr lang="en-US" sz="1200" b="1" dirty="0">
                        <a:latin typeface="+mn-lt"/>
                      </a:endParaRPr>
                    </a:p>
                  </a:txBody>
                  <a:tcPr>
                    <a:solidFill>
                      <a:schemeClr val="bg1"/>
                    </a:solidFill>
                  </a:tcPr>
                </a:tc>
                <a:tc>
                  <a:txBody>
                    <a:bodyPr/>
                    <a:lstStyle/>
                    <a:p>
                      <a:r>
                        <a:rPr lang="en-US" sz="1200" dirty="0">
                          <a:latin typeface="+mn-lt"/>
                        </a:rPr>
                        <a:t>Gold</a:t>
                      </a:r>
                    </a:p>
                  </a:txBody>
                  <a:tcPr>
                    <a:solidFill>
                      <a:schemeClr val="bg1"/>
                    </a:solidFill>
                  </a:tcPr>
                </a:tc>
                <a:tc>
                  <a:txBody>
                    <a:bodyPr/>
                    <a:lstStyle/>
                    <a:p>
                      <a:r>
                        <a:rPr lang="en-US" sz="1200" dirty="0">
                          <a:latin typeface="+mn-lt"/>
                        </a:rPr>
                        <a:t>Gold</a:t>
                      </a:r>
                    </a:p>
                  </a:txBody>
                  <a:tcPr>
                    <a:solidFill>
                      <a:schemeClr val="bg1"/>
                    </a:solidFill>
                  </a:tcPr>
                </a:tc>
                <a:tc>
                  <a:txBody>
                    <a:bodyPr/>
                    <a:lstStyle/>
                    <a:p>
                      <a:r>
                        <a:rPr lang="en-US" sz="1200" dirty="0">
                          <a:latin typeface="+mn-lt"/>
                        </a:rPr>
                        <a:t>Ni-Co</a:t>
                      </a:r>
                    </a:p>
                  </a:txBody>
                  <a:tcPr>
                    <a:solidFill>
                      <a:schemeClr val="bg1"/>
                    </a:solidFill>
                  </a:tcPr>
                </a:tc>
                <a:extLst>
                  <a:ext uri="{0D108BD9-81ED-4DB2-BD59-A6C34878D82A}">
                    <a16:rowId xmlns:a16="http://schemas.microsoft.com/office/drawing/2014/main" val="384766838"/>
                  </a:ext>
                </a:extLst>
              </a:tr>
              <a:tr h="28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JORC Code</a:t>
                      </a:r>
                      <a:endParaRPr lang="en-US" sz="1200" b="1" dirty="0">
                        <a:solidFill>
                          <a:schemeClr val="tx1"/>
                        </a:solidFill>
                        <a:latin typeface="+mn-lt"/>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Inferred</a:t>
                      </a:r>
                      <a:endParaRPr lang="en-US" sz="1200" dirty="0">
                        <a:latin typeface="+mn-lt"/>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Exploration Target</a:t>
                      </a:r>
                      <a:endParaRPr lang="en-US" sz="1200" dirty="0">
                        <a:latin typeface="+mn-lt"/>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Inferred</a:t>
                      </a:r>
                    </a:p>
                  </a:txBody>
                  <a:tcPr>
                    <a:solidFill>
                      <a:schemeClr val="bg1"/>
                    </a:solidFill>
                  </a:tcPr>
                </a:tc>
                <a:extLst>
                  <a:ext uri="{0D108BD9-81ED-4DB2-BD59-A6C34878D82A}">
                    <a16:rowId xmlns:a16="http://schemas.microsoft.com/office/drawing/2014/main" val="2849424601"/>
                  </a:ext>
                </a:extLst>
              </a:tr>
              <a:tr h="281473">
                <a:tc>
                  <a:txBody>
                    <a:bodyPr/>
                    <a:lstStyle/>
                    <a:p>
                      <a:r>
                        <a:rPr lang="en-US" sz="1200" b="1" dirty="0">
                          <a:solidFill>
                            <a:schemeClr val="tx1"/>
                          </a:solidFill>
                          <a:latin typeface="+mn-lt"/>
                        </a:rPr>
                        <a:t>Values</a:t>
                      </a:r>
                      <a:endParaRPr lang="en-US" sz="1200" b="1"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21,000 oz gold </a:t>
                      </a:r>
                      <a:endParaRPr lang="en-US" sz="1200" b="0" dirty="0">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145,000-280,000 oz gold </a:t>
                      </a:r>
                      <a:endParaRPr lang="en-US" sz="1200" b="0" dirty="0">
                        <a:latin typeface="+mn-lt"/>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28,400 t contained nickel</a:t>
                      </a:r>
                      <a:endParaRPr lang="en-US" sz="1200" b="0" dirty="0">
                        <a:latin typeface="+mn-lt"/>
                        <a:cs typeface="Arial" panose="020B0604020202020204" pitchFamily="34" charset="0"/>
                      </a:endParaRPr>
                    </a:p>
                  </a:txBody>
                  <a:tcPr>
                    <a:solidFill>
                      <a:schemeClr val="bg1"/>
                    </a:solidFill>
                  </a:tcPr>
                </a:tc>
                <a:extLst>
                  <a:ext uri="{0D108BD9-81ED-4DB2-BD59-A6C34878D82A}">
                    <a16:rowId xmlns:a16="http://schemas.microsoft.com/office/drawing/2014/main" val="2066195143"/>
                  </a:ext>
                </a:extLst>
              </a:tr>
            </a:tbl>
          </a:graphicData>
        </a:graphic>
      </p:graphicFrame>
      <p:grpSp>
        <p:nvGrpSpPr>
          <p:cNvPr id="36" name="Group 35">
            <a:extLst>
              <a:ext uri="{FF2B5EF4-FFF2-40B4-BE49-F238E27FC236}">
                <a16:creationId xmlns:a16="http://schemas.microsoft.com/office/drawing/2014/main" id="{96E6DC8B-DEDC-71BC-25EC-19B4E1548AF6}"/>
              </a:ext>
            </a:extLst>
          </p:cNvPr>
          <p:cNvGrpSpPr/>
          <p:nvPr/>
        </p:nvGrpSpPr>
        <p:grpSpPr>
          <a:xfrm>
            <a:off x="5584022" y="2186821"/>
            <a:ext cx="4399553" cy="3780696"/>
            <a:chOff x="7705330" y="1767242"/>
            <a:chExt cx="4399553" cy="3780696"/>
          </a:xfrm>
        </p:grpSpPr>
        <p:grpSp>
          <p:nvGrpSpPr>
            <p:cNvPr id="35" name="Group 34">
              <a:extLst>
                <a:ext uri="{FF2B5EF4-FFF2-40B4-BE49-F238E27FC236}">
                  <a16:creationId xmlns:a16="http://schemas.microsoft.com/office/drawing/2014/main" id="{8A9C1257-A88D-3CF7-D3AE-A161F978D130}"/>
                </a:ext>
              </a:extLst>
            </p:cNvPr>
            <p:cNvGrpSpPr/>
            <p:nvPr/>
          </p:nvGrpSpPr>
          <p:grpSpPr>
            <a:xfrm>
              <a:off x="7705330" y="1767242"/>
              <a:ext cx="4399553" cy="3780696"/>
              <a:chOff x="7705330" y="1767242"/>
              <a:chExt cx="4399553" cy="3780696"/>
            </a:xfrm>
          </p:grpSpPr>
          <p:pic>
            <p:nvPicPr>
              <p:cNvPr id="34" name="Graphic 33" descr="Australia with solid fill">
                <a:extLst>
                  <a:ext uri="{FF2B5EF4-FFF2-40B4-BE49-F238E27FC236}">
                    <a16:creationId xmlns:a16="http://schemas.microsoft.com/office/drawing/2014/main" id="{06D529C9-6D35-3D4A-D242-F99D31B36FD6}"/>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769" r="37576" b="18588"/>
              <a:stretch/>
            </p:blipFill>
            <p:spPr>
              <a:xfrm>
                <a:off x="7705330" y="1767242"/>
                <a:ext cx="4399553" cy="3780696"/>
              </a:xfrm>
              <a:prstGeom prst="rect">
                <a:avLst/>
              </a:prstGeom>
            </p:spPr>
          </p:pic>
          <p:grpSp>
            <p:nvGrpSpPr>
              <p:cNvPr id="32" name="Group 31">
                <a:extLst>
                  <a:ext uri="{FF2B5EF4-FFF2-40B4-BE49-F238E27FC236}">
                    <a16:creationId xmlns:a16="http://schemas.microsoft.com/office/drawing/2014/main" id="{EB6B2430-7B21-CFE6-A868-C257481572E0}"/>
                  </a:ext>
                </a:extLst>
              </p:cNvPr>
              <p:cNvGrpSpPr/>
              <p:nvPr/>
            </p:nvGrpSpPr>
            <p:grpSpPr>
              <a:xfrm>
                <a:off x="8466096" y="3417337"/>
                <a:ext cx="525888" cy="871523"/>
                <a:chOff x="4507135" y="2405577"/>
                <a:chExt cx="525888" cy="871523"/>
              </a:xfrm>
            </p:grpSpPr>
            <p:pic>
              <p:nvPicPr>
                <p:cNvPr id="23" name="Graphic 22" descr="Marker with solid fill">
                  <a:extLst>
                    <a:ext uri="{FF2B5EF4-FFF2-40B4-BE49-F238E27FC236}">
                      <a16:creationId xmlns:a16="http://schemas.microsoft.com/office/drawing/2014/main" id="{0B7D133D-A7DC-8A99-1188-AD473B3A0AE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07135" y="2405577"/>
                  <a:ext cx="346874" cy="346874"/>
                </a:xfrm>
                <a:prstGeom prst="rect">
                  <a:avLst/>
                </a:prstGeom>
              </p:spPr>
            </p:pic>
            <p:pic>
              <p:nvPicPr>
                <p:cNvPr id="29" name="Graphic 28" descr="Marker with solid fill">
                  <a:extLst>
                    <a:ext uri="{FF2B5EF4-FFF2-40B4-BE49-F238E27FC236}">
                      <a16:creationId xmlns:a16="http://schemas.microsoft.com/office/drawing/2014/main" id="{FDE115BE-77E4-D8F4-BBCF-2188737D468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79143" y="2617233"/>
                  <a:ext cx="346874" cy="346874"/>
                </a:xfrm>
                <a:prstGeom prst="rect">
                  <a:avLst/>
                </a:prstGeom>
              </p:spPr>
            </p:pic>
            <p:pic>
              <p:nvPicPr>
                <p:cNvPr id="30" name="Graphic 29" descr="Marker with solid fill">
                  <a:extLst>
                    <a:ext uri="{FF2B5EF4-FFF2-40B4-BE49-F238E27FC236}">
                      <a16:creationId xmlns:a16="http://schemas.microsoft.com/office/drawing/2014/main" id="{AD3667AB-0748-0852-CC0B-6B5565749C3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6149" y="2882376"/>
                  <a:ext cx="346874" cy="346874"/>
                </a:xfrm>
                <a:prstGeom prst="rect">
                  <a:avLst/>
                </a:prstGeom>
              </p:spPr>
            </p:pic>
            <p:pic>
              <p:nvPicPr>
                <p:cNvPr id="31" name="Graphic 30" descr="Marker with solid fill">
                  <a:extLst>
                    <a:ext uri="{FF2B5EF4-FFF2-40B4-BE49-F238E27FC236}">
                      <a16:creationId xmlns:a16="http://schemas.microsoft.com/office/drawing/2014/main" id="{13CDE01A-60EE-3AF4-58A4-362A2DE97DE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21169" y="2930226"/>
                  <a:ext cx="346874" cy="346874"/>
                </a:xfrm>
                <a:prstGeom prst="rect">
                  <a:avLst/>
                </a:prstGeom>
              </p:spPr>
            </p:pic>
          </p:grpSp>
        </p:grpSp>
        <p:sp>
          <p:nvSpPr>
            <p:cNvPr id="11" name="TextBox 10">
              <a:extLst>
                <a:ext uri="{FF2B5EF4-FFF2-40B4-BE49-F238E27FC236}">
                  <a16:creationId xmlns:a16="http://schemas.microsoft.com/office/drawing/2014/main" id="{053847F4-C81F-A311-3D2A-6433E651C756}"/>
                </a:ext>
              </a:extLst>
            </p:cNvPr>
            <p:cNvSpPr txBox="1"/>
            <p:nvPr/>
          </p:nvSpPr>
          <p:spPr>
            <a:xfrm>
              <a:off x="8645110" y="3412758"/>
              <a:ext cx="1400440" cy="215444"/>
            </a:xfrm>
            <a:prstGeom prst="rect">
              <a:avLst/>
            </a:prstGeom>
            <a:noFill/>
          </p:spPr>
          <p:txBody>
            <a:bodyPr wrap="square">
              <a:spAutoFit/>
            </a:bodyPr>
            <a:lstStyle/>
            <a:p>
              <a:pPr>
                <a:spcAft>
                  <a:spcPts val="488"/>
                </a:spcAft>
              </a:pPr>
              <a:r>
                <a:rPr lang="en-GB" sz="800" b="1" dirty="0">
                  <a:solidFill>
                    <a:schemeClr val="bg1"/>
                  </a:solidFill>
                  <a:latin typeface="Arial" panose="020B0604020202020204" pitchFamily="34" charset="0"/>
                  <a:cs typeface="Arial" panose="020B0604020202020204" pitchFamily="34" charset="0"/>
                </a:rPr>
                <a:t>Kathleen Valley </a:t>
              </a:r>
            </a:p>
          </p:txBody>
        </p:sp>
        <p:sp>
          <p:nvSpPr>
            <p:cNvPr id="12" name="TextBox 11">
              <a:extLst>
                <a:ext uri="{FF2B5EF4-FFF2-40B4-BE49-F238E27FC236}">
                  <a16:creationId xmlns:a16="http://schemas.microsoft.com/office/drawing/2014/main" id="{1914F3E8-5BDE-83E0-3D88-A7B44B193CAD}"/>
                </a:ext>
              </a:extLst>
            </p:cNvPr>
            <p:cNvSpPr txBox="1"/>
            <p:nvPr/>
          </p:nvSpPr>
          <p:spPr>
            <a:xfrm>
              <a:off x="8816324" y="3926381"/>
              <a:ext cx="1446387" cy="289310"/>
            </a:xfrm>
            <a:prstGeom prst="rect">
              <a:avLst/>
            </a:prstGeom>
            <a:noFill/>
          </p:spPr>
          <p:txBody>
            <a:bodyPr wrap="square">
              <a:spAutoFit/>
            </a:bodyPr>
            <a:lstStyle/>
            <a:p>
              <a:pPr>
                <a:lnSpc>
                  <a:spcPct val="80000"/>
                </a:lnSpc>
              </a:pPr>
              <a:r>
                <a:rPr lang="en-GB" sz="800" b="1" dirty="0">
                  <a:solidFill>
                    <a:schemeClr val="bg1"/>
                  </a:solidFill>
                  <a:latin typeface="Arial" panose="020B0604020202020204" pitchFamily="34" charset="0"/>
                  <a:cs typeface="Arial" panose="020B0604020202020204" pitchFamily="34" charset="0"/>
                </a:rPr>
                <a:t> Highway</a:t>
              </a:r>
              <a:endParaRPr lang="en-GB" sz="200" b="1" dirty="0">
                <a:solidFill>
                  <a:schemeClr val="bg1"/>
                </a:solidFill>
                <a:latin typeface="Arial" panose="020B0604020202020204" pitchFamily="34" charset="0"/>
                <a:cs typeface="Arial" panose="020B0604020202020204" pitchFamily="34" charset="0"/>
              </a:endParaRPr>
            </a:p>
            <a:p>
              <a:pPr>
                <a:lnSpc>
                  <a:spcPct val="80000"/>
                </a:lnSpc>
              </a:pPr>
              <a:r>
                <a:rPr lang="en-GB" sz="800" b="1" dirty="0">
                  <a:solidFill>
                    <a:schemeClr val="bg1"/>
                  </a:solidFill>
                  <a:latin typeface="Arial" panose="020B0604020202020204" pitchFamily="34" charset="0"/>
                  <a:cs typeface="Arial" panose="020B0604020202020204" pitchFamily="34" charset="0"/>
                </a:rPr>
                <a:t>Volcano Bay </a:t>
              </a:r>
            </a:p>
          </p:txBody>
        </p:sp>
        <p:sp>
          <p:nvSpPr>
            <p:cNvPr id="13" name="TextBox 12">
              <a:extLst>
                <a:ext uri="{FF2B5EF4-FFF2-40B4-BE49-F238E27FC236}">
                  <a16:creationId xmlns:a16="http://schemas.microsoft.com/office/drawing/2014/main" id="{AC3302A1-AA9F-BE4D-D511-69B2CFC75B53}"/>
                </a:ext>
              </a:extLst>
            </p:cNvPr>
            <p:cNvSpPr txBox="1"/>
            <p:nvPr/>
          </p:nvSpPr>
          <p:spPr>
            <a:xfrm>
              <a:off x="8855086" y="3685920"/>
              <a:ext cx="1400440" cy="215444"/>
            </a:xfrm>
            <a:prstGeom prst="rect">
              <a:avLst/>
            </a:prstGeom>
            <a:noFill/>
          </p:spPr>
          <p:txBody>
            <a:bodyPr wrap="square">
              <a:spAutoFit/>
            </a:bodyPr>
            <a:lstStyle/>
            <a:p>
              <a:pPr>
                <a:spcAft>
                  <a:spcPts val="488"/>
                </a:spcAft>
              </a:pPr>
              <a:r>
                <a:rPr lang="en-GB" sz="800" b="1" dirty="0">
                  <a:solidFill>
                    <a:schemeClr val="bg1"/>
                  </a:solidFill>
                  <a:latin typeface="Arial" panose="020B0604020202020204" pitchFamily="34" charset="0"/>
                  <a:cs typeface="Arial" panose="020B0604020202020204" pitchFamily="34" charset="0"/>
                </a:rPr>
                <a:t>Lake </a:t>
              </a:r>
              <a:r>
                <a:rPr lang="en-GB" sz="800" b="1" dirty="0" err="1">
                  <a:solidFill>
                    <a:schemeClr val="bg1"/>
                  </a:solidFill>
                  <a:latin typeface="Arial" panose="020B0604020202020204" pitchFamily="34" charset="0"/>
                  <a:cs typeface="Arial" panose="020B0604020202020204" pitchFamily="34" charset="0"/>
                </a:rPr>
                <a:t>Yindarlgooda</a:t>
              </a:r>
              <a:r>
                <a:rPr lang="en-GB" sz="800" b="1" dirty="0">
                  <a:solidFill>
                    <a:schemeClr val="bg1"/>
                  </a:solidFill>
                  <a:latin typeface="Arial" panose="020B0604020202020204" pitchFamily="34" charset="0"/>
                  <a:cs typeface="Arial" panose="020B0604020202020204" pitchFamily="34" charset="0"/>
                </a:rPr>
                <a:t> </a:t>
              </a:r>
            </a:p>
          </p:txBody>
        </p:sp>
      </p:grpSp>
      <p:sp>
        <p:nvSpPr>
          <p:cNvPr id="5" name="TextBox 4">
            <a:extLst>
              <a:ext uri="{FF2B5EF4-FFF2-40B4-BE49-F238E27FC236}">
                <a16:creationId xmlns:a16="http://schemas.microsoft.com/office/drawing/2014/main" id="{86745B4B-A33D-FC14-7B22-F978DC6DD131}"/>
              </a:ext>
            </a:extLst>
          </p:cNvPr>
          <p:cNvSpPr txBox="1"/>
          <p:nvPr/>
        </p:nvSpPr>
        <p:spPr>
          <a:xfrm>
            <a:off x="6700135" y="3970955"/>
            <a:ext cx="1400440" cy="215444"/>
          </a:xfrm>
          <a:prstGeom prst="rect">
            <a:avLst/>
          </a:prstGeom>
          <a:noFill/>
        </p:spPr>
        <p:txBody>
          <a:bodyPr wrap="square">
            <a:spAutoFit/>
          </a:bodyPr>
          <a:lstStyle/>
          <a:p>
            <a:pPr>
              <a:spcAft>
                <a:spcPts val="488"/>
              </a:spcAft>
            </a:pPr>
            <a:r>
              <a:rPr lang="en-GB" sz="800" b="1" dirty="0" err="1">
                <a:solidFill>
                  <a:schemeClr val="bg1"/>
                </a:solidFill>
                <a:latin typeface="Arial" panose="020B0604020202020204" pitchFamily="34" charset="0"/>
                <a:cs typeface="Arial" panose="020B0604020202020204" pitchFamily="34" charset="0"/>
              </a:rPr>
              <a:t>Kurnalpi</a:t>
            </a:r>
            <a:endParaRPr lang="en-GB" sz="800" b="1" dirty="0">
              <a:solidFill>
                <a:schemeClr val="bg1"/>
              </a:solidFill>
              <a:latin typeface="Arial" panose="020B0604020202020204" pitchFamily="34" charset="0"/>
              <a:cs typeface="Arial" panose="020B0604020202020204" pitchFamily="34" charset="0"/>
            </a:endParaRPr>
          </a:p>
        </p:txBody>
      </p:sp>
      <p:pic>
        <p:nvPicPr>
          <p:cNvPr id="9" name="Graphic 8" descr="Marker with solid fill">
            <a:extLst>
              <a:ext uri="{FF2B5EF4-FFF2-40B4-BE49-F238E27FC236}">
                <a16:creationId xmlns:a16="http://schemas.microsoft.com/office/drawing/2014/main" id="{C4308A8B-808C-2734-F095-C7767BDCB6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66003" y="4048572"/>
            <a:ext cx="346874" cy="354795"/>
          </a:xfrm>
          <a:prstGeom prst="rect">
            <a:avLst/>
          </a:prstGeom>
        </p:spPr>
      </p:pic>
      <p:sp>
        <p:nvSpPr>
          <p:cNvPr id="7" name="Content Placeholder 2">
            <a:extLst>
              <a:ext uri="{FF2B5EF4-FFF2-40B4-BE49-F238E27FC236}">
                <a16:creationId xmlns:a16="http://schemas.microsoft.com/office/drawing/2014/main" id="{A886B45C-1805-7BA8-B336-08669322E61E}"/>
              </a:ext>
            </a:extLst>
          </p:cNvPr>
          <p:cNvSpPr txBox="1">
            <a:spLocks/>
          </p:cNvSpPr>
          <p:nvPr/>
        </p:nvSpPr>
        <p:spPr>
          <a:xfrm>
            <a:off x="512693" y="4799978"/>
            <a:ext cx="1446681" cy="594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Clr>
                <a:schemeClr val="bg2"/>
              </a:buClr>
              <a:buNone/>
            </a:pPr>
            <a:r>
              <a:rPr lang="en-GB" sz="1400" b="1" dirty="0"/>
              <a:t>Resources</a:t>
            </a:r>
          </a:p>
        </p:txBody>
      </p:sp>
    </p:spTree>
    <p:extLst>
      <p:ext uri="{BB962C8B-B14F-4D97-AF65-F5344CB8AC3E}">
        <p14:creationId xmlns:p14="http://schemas.microsoft.com/office/powerpoint/2010/main" val="198420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A2FFDC-51CC-270C-8FC2-76F90E26D0D6}"/>
              </a:ext>
            </a:extLst>
          </p:cNvPr>
          <p:cNvSpPr>
            <a:spLocks noGrp="1"/>
          </p:cNvSpPr>
          <p:nvPr>
            <p:ph type="title"/>
          </p:nvPr>
        </p:nvSpPr>
        <p:spPr/>
        <p:txBody>
          <a:bodyPr>
            <a:normAutofit/>
          </a:bodyPr>
          <a:lstStyle/>
          <a:p>
            <a:r>
              <a:rPr lang="en-US" b="1" dirty="0">
                <a:solidFill>
                  <a:schemeClr val="bg2"/>
                </a:solidFill>
              </a:rPr>
              <a:t>Lake </a:t>
            </a:r>
            <a:r>
              <a:rPr lang="en-US" b="1" dirty="0" err="1">
                <a:solidFill>
                  <a:schemeClr val="bg2"/>
                </a:solidFill>
              </a:rPr>
              <a:t>Yindarlgooda</a:t>
            </a:r>
            <a:r>
              <a:rPr lang="en-US" b="1" dirty="0">
                <a:solidFill>
                  <a:schemeClr val="bg2"/>
                </a:solidFill>
              </a:rPr>
              <a:t> nickel-cobalt</a:t>
            </a:r>
          </a:p>
        </p:txBody>
      </p:sp>
      <p:sp>
        <p:nvSpPr>
          <p:cNvPr id="2" name="Content Placeholder 1">
            <a:extLst>
              <a:ext uri="{FF2B5EF4-FFF2-40B4-BE49-F238E27FC236}">
                <a16:creationId xmlns:a16="http://schemas.microsoft.com/office/drawing/2014/main" id="{B9EF4F09-C3C4-0FAA-3D0E-4845938220EA}"/>
              </a:ext>
            </a:extLst>
          </p:cNvPr>
          <p:cNvSpPr>
            <a:spLocks noGrp="1"/>
          </p:cNvSpPr>
          <p:nvPr>
            <p:ph idx="1"/>
          </p:nvPr>
        </p:nvSpPr>
        <p:spPr>
          <a:xfrm>
            <a:off x="681099" y="1081531"/>
            <a:ext cx="8543801" cy="508237"/>
          </a:xfrm>
        </p:spPr>
        <p:txBody>
          <a:bodyPr>
            <a:normAutofit/>
          </a:bodyPr>
          <a:lstStyle/>
          <a:p>
            <a:pPr marL="15875"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Next steps are an exploration </a:t>
            </a:r>
            <a:r>
              <a:rPr lang="en-US" sz="1400" b="1" dirty="0" err="1">
                <a:latin typeface="Arial" panose="020B0604020202020204" pitchFamily="34" charset="0"/>
                <a:cs typeface="Arial" panose="020B0604020202020204" pitchFamily="34" charset="0"/>
              </a:rPr>
              <a:t>programme</a:t>
            </a:r>
            <a:r>
              <a:rPr lang="en-US" sz="1400" b="1" dirty="0">
                <a:latin typeface="Arial" panose="020B0604020202020204" pitchFamily="34" charset="0"/>
                <a:cs typeface="Arial" panose="020B0604020202020204" pitchFamily="34" charset="0"/>
              </a:rPr>
              <a:t> targeting expansion of the JORC resource</a:t>
            </a:r>
          </a:p>
          <a:p>
            <a:endParaRPr lang="en-US" dirty="0"/>
          </a:p>
        </p:txBody>
      </p:sp>
      <p:sp>
        <p:nvSpPr>
          <p:cNvPr id="4" name="Slide Number Placeholder 3">
            <a:extLst>
              <a:ext uri="{FF2B5EF4-FFF2-40B4-BE49-F238E27FC236}">
                <a16:creationId xmlns:a16="http://schemas.microsoft.com/office/drawing/2014/main" id="{2AB5DC25-7DB6-4042-8BDA-8AAA1F0953AA}"/>
              </a:ext>
            </a:extLst>
          </p:cNvPr>
          <p:cNvSpPr>
            <a:spLocks noGrp="1"/>
          </p:cNvSpPr>
          <p:nvPr>
            <p:ph type="sldNum" sz="quarter" idx="4"/>
          </p:nvPr>
        </p:nvSpPr>
        <p:spPr/>
        <p:txBody>
          <a:bodyPr/>
          <a:lstStyle/>
          <a:p>
            <a:fld id="{B64BF3EB-2768-734E-9802-C371E33845D2}" type="slidenum">
              <a:rPr lang="en-US" smtClean="0"/>
              <a:pPr/>
              <a:t>15</a:t>
            </a:fld>
            <a:endParaRPr lang="en-US" dirty="0"/>
          </a:p>
        </p:txBody>
      </p:sp>
      <p:sp>
        <p:nvSpPr>
          <p:cNvPr id="11" name="Content Placeholder 8">
            <a:extLst>
              <a:ext uri="{FF2B5EF4-FFF2-40B4-BE49-F238E27FC236}">
                <a16:creationId xmlns:a16="http://schemas.microsoft.com/office/drawing/2014/main" id="{828BA855-5373-4376-8955-D480E6AF53D6}"/>
              </a:ext>
            </a:extLst>
          </p:cNvPr>
          <p:cNvSpPr txBox="1">
            <a:spLocks/>
          </p:cNvSpPr>
          <p:nvPr/>
        </p:nvSpPr>
        <p:spPr>
          <a:xfrm>
            <a:off x="177247" y="3363884"/>
            <a:ext cx="5658837" cy="1658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Avenir Next LT Pro" panose="020B0504020202020204" pitchFamily="34" charset="77"/>
                <a:ea typeface="+mn-ea"/>
                <a:cs typeface="+mn-cs"/>
              </a:defRPr>
            </a:lvl1pPr>
            <a:lvl2pPr marL="452438" indent="-227013"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2pPr>
            <a:lvl3pPr marL="712788" indent="-2254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3pPr>
            <a:lvl4pPr marL="985838" indent="-2381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4pPr>
            <a:lvl5pPr marL="1201738" indent="-20478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lvl="2" indent="-171450">
              <a:lnSpc>
                <a:spcPct val="100000"/>
              </a:lnSpc>
              <a:spcBef>
                <a:spcPts val="0"/>
              </a:spcBef>
              <a:spcAft>
                <a:spcPts val="600"/>
              </a:spcAft>
            </a:pPr>
            <a:endParaRPr lang="en-US" sz="1400" dirty="0"/>
          </a:p>
          <a:p>
            <a:pPr marL="439738" lvl="2" indent="-171450">
              <a:lnSpc>
                <a:spcPct val="100000"/>
              </a:lnSpc>
              <a:spcBef>
                <a:spcPts val="0"/>
              </a:spcBef>
              <a:spcAft>
                <a:spcPts val="600"/>
              </a:spcAft>
            </a:pPr>
            <a:endParaRPr lang="en-US" sz="1400" dirty="0"/>
          </a:p>
          <a:p>
            <a:pPr marL="179388" lvl="1" indent="-171450">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marL="225425" lvl="1" indent="0">
              <a:lnSpc>
                <a:spcPct val="100000"/>
              </a:lnSpc>
              <a:spcBef>
                <a:spcPts val="0"/>
              </a:spcBef>
              <a:spcAft>
                <a:spcPts val="600"/>
              </a:spcAft>
              <a:buFont typeface="Arial" panose="020B0604020202020204" pitchFamily="34" charset="0"/>
              <a:buNone/>
            </a:pPr>
            <a:endParaRPr lang="en-US" sz="1400" dirty="0"/>
          </a:p>
          <a:p>
            <a:pPr marL="487363" lvl="2" indent="0">
              <a:lnSpc>
                <a:spcPct val="100000"/>
              </a:lnSpc>
              <a:spcBef>
                <a:spcPts val="0"/>
              </a:spcBef>
              <a:spcAft>
                <a:spcPts val="600"/>
              </a:spcAft>
              <a:buFont typeface="Arial" panose="020B0604020202020204" pitchFamily="34" charset="0"/>
              <a:buNone/>
            </a:pPr>
            <a:endParaRPr lang="en-US" sz="1400" dirty="0"/>
          </a:p>
          <a:p>
            <a:pPr lvl="1">
              <a:lnSpc>
                <a:spcPct val="100000"/>
              </a:lnSpc>
              <a:spcBef>
                <a:spcPts val="0"/>
              </a:spcBef>
              <a:spcAft>
                <a:spcPts val="600"/>
              </a:spcAft>
            </a:pPr>
            <a:endParaRPr lang="en-US" sz="1400" dirty="0"/>
          </a:p>
          <a:p>
            <a:pPr marL="0" indent="0">
              <a:lnSpc>
                <a:spcPct val="100000"/>
              </a:lnSpc>
              <a:spcBef>
                <a:spcPts val="0"/>
              </a:spcBef>
              <a:spcAft>
                <a:spcPts val="600"/>
              </a:spcAft>
              <a:buFont typeface="Arial" panose="020B0604020202020204" pitchFamily="34" charset="0"/>
              <a:buNone/>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GB" sz="1400" dirty="0"/>
          </a:p>
        </p:txBody>
      </p:sp>
      <p:pic>
        <p:nvPicPr>
          <p:cNvPr id="7" name="Picture 6" descr="A picture containing diagram&#10;&#10;Description automatically generated">
            <a:extLst>
              <a:ext uri="{FF2B5EF4-FFF2-40B4-BE49-F238E27FC236}">
                <a16:creationId xmlns:a16="http://schemas.microsoft.com/office/drawing/2014/main" id="{6A56F698-9BB2-124C-4B90-3A5E9AB1FF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42" t="2681" r="1680" b="2681"/>
          <a:stretch/>
        </p:blipFill>
        <p:spPr>
          <a:xfrm>
            <a:off x="6202425" y="2147038"/>
            <a:ext cx="3365500" cy="3389196"/>
          </a:xfrm>
          <a:prstGeom prst="rect">
            <a:avLst/>
          </a:prstGeom>
          <a:ln>
            <a:solidFill>
              <a:schemeClr val="accent4"/>
            </a:solidFill>
          </a:ln>
        </p:spPr>
      </p:pic>
      <p:pic>
        <p:nvPicPr>
          <p:cNvPr id="3" name="Picture 2">
            <a:extLst>
              <a:ext uri="{FF2B5EF4-FFF2-40B4-BE49-F238E27FC236}">
                <a16:creationId xmlns:a16="http://schemas.microsoft.com/office/drawing/2014/main" id="{5537E583-A4F2-6F0D-A70F-033E55177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7433" y="5242513"/>
            <a:ext cx="2817223" cy="1535120"/>
          </a:xfrm>
          <a:prstGeom prst="rect">
            <a:avLst/>
          </a:prstGeom>
          <a:ln>
            <a:solidFill>
              <a:schemeClr val="accent2"/>
            </a:solidFill>
          </a:ln>
        </p:spPr>
      </p:pic>
      <p:cxnSp>
        <p:nvCxnSpPr>
          <p:cNvPr id="5" name="Straight Arrow Connector 4">
            <a:extLst>
              <a:ext uri="{FF2B5EF4-FFF2-40B4-BE49-F238E27FC236}">
                <a16:creationId xmlns:a16="http://schemas.microsoft.com/office/drawing/2014/main" id="{0A85109A-3353-D0AE-A299-D4089D8F094A}"/>
              </a:ext>
            </a:extLst>
          </p:cNvPr>
          <p:cNvCxnSpPr>
            <a:cxnSpLocks/>
          </p:cNvCxnSpPr>
          <p:nvPr/>
        </p:nvCxnSpPr>
        <p:spPr>
          <a:xfrm flipH="1">
            <a:off x="5408395" y="3975835"/>
            <a:ext cx="2238784" cy="1780591"/>
          </a:xfrm>
          <a:prstGeom prst="straightConnector1">
            <a:avLst/>
          </a:prstGeom>
          <a:ln w="22225">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92473DF9-7FA6-136A-F213-42A0D38EE665}"/>
              </a:ext>
            </a:extLst>
          </p:cNvPr>
          <p:cNvSpPr txBox="1">
            <a:spLocks/>
          </p:cNvSpPr>
          <p:nvPr/>
        </p:nvSpPr>
        <p:spPr>
          <a:xfrm>
            <a:off x="681038" y="1493455"/>
            <a:ext cx="5425848" cy="528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0">
              <a:lnSpc>
                <a:spcPct val="100000"/>
              </a:lnSpc>
              <a:spcBef>
                <a:spcPts val="0"/>
              </a:spcBef>
              <a:spcAft>
                <a:spcPts val="600"/>
              </a:spcAft>
              <a:buClr>
                <a:schemeClr val="bg2"/>
              </a:buClr>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8 sq km tenement</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80% NGM / 20% Modern Metals </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JORC Inferred resource of 3.8 Mt nickel at 0.75% (cut-off grade of 0.5% nickel) for 28,400 t contained nickel</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Gold targets not yet drilled (one gold and the other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silver/copper/zinc/gold)</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Conduct a mining and processing review of options</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Plan to drill 33 holes, totalling 3,100m, in next campaign:</a:t>
            </a:r>
          </a:p>
          <a:p>
            <a:pPr marL="454025" lvl="1"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Expand JORC Inferred nickel-cobalt resource with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25 new holes totalling 1,500m</a:t>
            </a:r>
          </a:p>
          <a:p>
            <a:pPr marL="454025" lvl="1"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Explore two gold targets with 8 new holes totalling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1,600m</a:t>
            </a:r>
          </a:p>
          <a:p>
            <a:pPr marL="238125" lvl="1" indent="-222250">
              <a:lnSpc>
                <a:spcPct val="100000"/>
              </a:lnSpc>
              <a:spcBef>
                <a:spcPts val="0"/>
              </a:spcBef>
              <a:spcAft>
                <a:spcPts val="600"/>
              </a:spcAft>
              <a:buClr>
                <a:schemeClr val="bg2"/>
              </a:buClr>
            </a:pPr>
            <a:endParaRPr lang="en-US" sz="1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454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353899-A8D0-D52C-E336-ABECCAE06333}"/>
              </a:ext>
            </a:extLst>
          </p:cNvPr>
          <p:cNvSpPr/>
          <p:nvPr/>
        </p:nvSpPr>
        <p:spPr>
          <a:xfrm>
            <a:off x="0" y="10471"/>
            <a:ext cx="9906000" cy="6823582"/>
          </a:xfrm>
          <a:prstGeom prst="rect">
            <a:avLst/>
          </a:prstGeom>
          <a:gradFill flip="none" rotWithShape="1">
            <a:gsLst>
              <a:gs pos="0">
                <a:schemeClr val="bg1">
                  <a:lumMod val="95000"/>
                  <a:lumOff val="5000"/>
                  <a:alpha val="16235"/>
                </a:schemeClr>
              </a:gs>
              <a:gs pos="100000">
                <a:schemeClr val="accent1">
                  <a:lumMod val="30000"/>
                  <a:lumOff val="7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D19396-47A5-6243-9359-5CF5B4280989}"/>
              </a:ext>
            </a:extLst>
          </p:cNvPr>
          <p:cNvSpPr>
            <a:spLocks noGrp="1"/>
          </p:cNvSpPr>
          <p:nvPr>
            <p:ph type="title"/>
          </p:nvPr>
        </p:nvSpPr>
        <p:spPr/>
        <p:txBody>
          <a:bodyPr>
            <a:normAutofit/>
          </a:bodyPr>
          <a:lstStyle/>
          <a:p>
            <a:r>
              <a:rPr lang="en-GB" dirty="0">
                <a:solidFill>
                  <a:schemeClr val="bg2"/>
                </a:solidFill>
              </a:rPr>
              <a:t>Australia needs multiple new nickel plants  </a:t>
            </a:r>
            <a:endParaRPr lang="en-US" dirty="0">
              <a:solidFill>
                <a:schemeClr val="bg2"/>
              </a:solidFill>
            </a:endParaRPr>
          </a:p>
        </p:txBody>
      </p:sp>
      <p:sp>
        <p:nvSpPr>
          <p:cNvPr id="3" name="Content Placeholder 2">
            <a:extLst>
              <a:ext uri="{FF2B5EF4-FFF2-40B4-BE49-F238E27FC236}">
                <a16:creationId xmlns:a16="http://schemas.microsoft.com/office/drawing/2014/main" id="{53876AB0-2C2C-D5E1-2765-9811CD9A4499}"/>
              </a:ext>
            </a:extLst>
          </p:cNvPr>
          <p:cNvSpPr>
            <a:spLocks noGrp="1"/>
          </p:cNvSpPr>
          <p:nvPr>
            <p:ph idx="1"/>
          </p:nvPr>
        </p:nvSpPr>
        <p:spPr>
          <a:xfrm>
            <a:off x="681038" y="968188"/>
            <a:ext cx="8950642" cy="5454127"/>
          </a:xfrm>
        </p:spPr>
        <p:txBody>
          <a:bodyPr vert="horz" lIns="91440" tIns="45720" rIns="91440" bIns="45720" rtlCol="0">
            <a:normAutofit/>
          </a:bodyPr>
          <a:lstStyle/>
          <a:p>
            <a:pPr>
              <a:lnSpc>
                <a:spcPct val="100000"/>
              </a:lnSpc>
              <a:spcBef>
                <a:spcPts val="0"/>
              </a:spcBef>
              <a:spcAft>
                <a:spcPts val="600"/>
              </a:spcAft>
              <a:buClr>
                <a:schemeClr val="bg2"/>
              </a:buClr>
            </a:pPr>
            <a:r>
              <a:rPr lang="en-US" sz="1400" dirty="0"/>
              <a:t>There is enormous potential for expansion in Australian nickel production </a:t>
            </a:r>
          </a:p>
          <a:p>
            <a:pPr>
              <a:lnSpc>
                <a:spcPct val="100000"/>
              </a:lnSpc>
              <a:spcBef>
                <a:spcPts val="0"/>
              </a:spcBef>
              <a:spcAft>
                <a:spcPts val="600"/>
              </a:spcAft>
              <a:buClr>
                <a:schemeClr val="bg2"/>
              </a:buClr>
            </a:pPr>
            <a:r>
              <a:rPr lang="en-US" sz="1400" dirty="0"/>
              <a:t>Multiple processing plants and mines needed – more than 25 plants</a:t>
            </a:r>
          </a:p>
          <a:p>
            <a:pPr>
              <a:lnSpc>
                <a:spcPct val="100000"/>
              </a:lnSpc>
              <a:spcBef>
                <a:spcPts val="0"/>
              </a:spcBef>
              <a:spcAft>
                <a:spcPts val="600"/>
              </a:spcAft>
              <a:buClr>
                <a:schemeClr val="bg2"/>
              </a:buClr>
            </a:pPr>
            <a:r>
              <a:rPr lang="en-US" sz="1400" dirty="0"/>
              <a:t>Several projects in consideration, but still not enough to close the gap</a:t>
            </a:r>
          </a:p>
          <a:p>
            <a:pPr lvl="1">
              <a:lnSpc>
                <a:spcPct val="100000"/>
              </a:lnSpc>
              <a:spcBef>
                <a:spcPts val="0"/>
              </a:spcBef>
              <a:spcAft>
                <a:spcPts val="600"/>
              </a:spcAft>
              <a:buClr>
                <a:schemeClr val="bg2"/>
              </a:buClr>
            </a:pPr>
            <a:r>
              <a:rPr lang="en-US" sz="1400" dirty="0"/>
              <a:t>There are 3 nickel operations in Australia </a:t>
            </a:r>
          </a:p>
          <a:p>
            <a:pPr lvl="1">
              <a:lnSpc>
                <a:spcPct val="100000"/>
              </a:lnSpc>
              <a:spcBef>
                <a:spcPts val="0"/>
              </a:spcBef>
              <a:spcAft>
                <a:spcPts val="600"/>
              </a:spcAft>
              <a:buClr>
                <a:schemeClr val="bg2"/>
              </a:buClr>
            </a:pPr>
            <a:r>
              <a:rPr lang="en-US" sz="1400" dirty="0"/>
              <a:t>Multiple new projects and expansions are required</a:t>
            </a:r>
          </a:p>
          <a:p>
            <a:pPr>
              <a:lnSpc>
                <a:spcPct val="100000"/>
              </a:lnSpc>
              <a:spcBef>
                <a:spcPts val="0"/>
              </a:spcBef>
              <a:spcAft>
                <a:spcPts val="600"/>
              </a:spcAft>
              <a:buClr>
                <a:schemeClr val="bg2"/>
              </a:buClr>
            </a:pPr>
            <a:r>
              <a:rPr lang="en-US" sz="1400" dirty="0"/>
              <a:t>Australia ticks the ESG standards boxes that the first four global producers do not</a:t>
            </a:r>
          </a:p>
          <a:p>
            <a:pPr>
              <a:lnSpc>
                <a:spcPct val="100000"/>
              </a:lnSpc>
              <a:spcBef>
                <a:spcPts val="0"/>
              </a:spcBef>
              <a:spcAft>
                <a:spcPts val="600"/>
              </a:spcAft>
              <a:buClr>
                <a:schemeClr val="bg2"/>
              </a:buClr>
            </a:pPr>
            <a:r>
              <a:rPr lang="en-US" sz="1400" dirty="0"/>
              <a:t>There is pressure on Australia to upgrade minerals in-country</a:t>
            </a:r>
          </a:p>
          <a:p>
            <a:pPr>
              <a:lnSpc>
                <a:spcPct val="100000"/>
              </a:lnSpc>
              <a:spcBef>
                <a:spcPts val="0"/>
              </a:spcBef>
              <a:spcAft>
                <a:spcPts val="600"/>
              </a:spcAft>
              <a:buClr>
                <a:schemeClr val="bg2"/>
              </a:buClr>
            </a:pPr>
            <a:endParaRPr lang="en-US" sz="1400" dirty="0"/>
          </a:p>
          <a:p>
            <a:pPr>
              <a:lnSpc>
                <a:spcPct val="100000"/>
              </a:lnSpc>
              <a:spcBef>
                <a:spcPts val="0"/>
              </a:spcBef>
              <a:spcAft>
                <a:spcPts val="600"/>
              </a:spcAft>
              <a:buClr>
                <a:schemeClr val="bg2"/>
              </a:buClr>
            </a:pPr>
            <a:endParaRPr lang="en-US" sz="1400" dirty="0"/>
          </a:p>
        </p:txBody>
      </p:sp>
      <p:sp>
        <p:nvSpPr>
          <p:cNvPr id="9" name="Slide Number Placeholder 8">
            <a:extLst>
              <a:ext uri="{FF2B5EF4-FFF2-40B4-BE49-F238E27FC236}">
                <a16:creationId xmlns:a16="http://schemas.microsoft.com/office/drawing/2014/main" id="{C1D1C97D-3275-C342-9802-A87035797281}"/>
              </a:ext>
            </a:extLst>
          </p:cNvPr>
          <p:cNvSpPr>
            <a:spLocks noGrp="1"/>
          </p:cNvSpPr>
          <p:nvPr>
            <p:ph type="sldNum" sz="quarter" idx="4"/>
          </p:nvPr>
        </p:nvSpPr>
        <p:spPr/>
        <p:txBody>
          <a:bodyPr/>
          <a:lstStyle/>
          <a:p>
            <a:fld id="{B64BF3EB-2768-734E-9802-C371E33845D2}" type="slidenum">
              <a:rPr lang="en-US" smtClean="0"/>
              <a:pPr/>
              <a:t>16</a:t>
            </a:fld>
            <a:endParaRPr lang="en-US" dirty="0"/>
          </a:p>
        </p:txBody>
      </p:sp>
      <p:sp>
        <p:nvSpPr>
          <p:cNvPr id="5" name="TextBox 4">
            <a:extLst>
              <a:ext uri="{FF2B5EF4-FFF2-40B4-BE49-F238E27FC236}">
                <a16:creationId xmlns:a16="http://schemas.microsoft.com/office/drawing/2014/main" id="{D11F2BC1-FD5B-B3E6-BDE2-692BABF63B66}"/>
              </a:ext>
            </a:extLst>
          </p:cNvPr>
          <p:cNvSpPr txBox="1"/>
          <p:nvPr/>
        </p:nvSpPr>
        <p:spPr>
          <a:xfrm>
            <a:off x="699748" y="6416469"/>
            <a:ext cx="4379447" cy="184666"/>
          </a:xfrm>
          <a:prstGeom prst="rect">
            <a:avLst/>
          </a:prstGeom>
          <a:noFill/>
        </p:spPr>
        <p:txBody>
          <a:bodyPr wrap="square" rtlCol="0">
            <a:spAutoFit/>
          </a:bodyPr>
          <a:lstStyle/>
          <a:p>
            <a:r>
              <a:rPr lang="en-US" sz="600" i="1" dirty="0"/>
              <a:t>Source: NICKEL INVESTING, Top 9 Nickel-producing Countries (Updated 2023) Melissa </a:t>
            </a:r>
            <a:r>
              <a:rPr lang="en-US" sz="600" i="1" dirty="0" err="1"/>
              <a:t>Pistilli</a:t>
            </a:r>
            <a:r>
              <a:rPr lang="en-US" sz="600" i="1" dirty="0"/>
              <a:t>, May. 29, 2023 </a:t>
            </a:r>
          </a:p>
        </p:txBody>
      </p:sp>
      <p:pic>
        <p:nvPicPr>
          <p:cNvPr id="8" name="Picture 7">
            <a:extLst>
              <a:ext uri="{FF2B5EF4-FFF2-40B4-BE49-F238E27FC236}">
                <a16:creationId xmlns:a16="http://schemas.microsoft.com/office/drawing/2014/main" id="{60B0D420-CF68-FEF5-DCFD-25C07A250B46}"/>
              </a:ext>
            </a:extLst>
          </p:cNvPr>
          <p:cNvPicPr>
            <a:picLocks noChangeAspect="1"/>
          </p:cNvPicPr>
          <p:nvPr/>
        </p:nvPicPr>
        <p:blipFill>
          <a:blip r:embed="rId3">
            <a:alphaModFix amt="50000"/>
          </a:blip>
          <a:stretch>
            <a:fillRect/>
          </a:stretch>
        </p:blipFill>
        <p:spPr>
          <a:xfrm>
            <a:off x="8380255" y="148861"/>
            <a:ext cx="1377519" cy="1289859"/>
          </a:xfrm>
          <a:prstGeom prst="rect">
            <a:avLst/>
          </a:prstGeom>
        </p:spPr>
      </p:pic>
      <p:graphicFrame>
        <p:nvGraphicFramePr>
          <p:cNvPr id="11" name="Chart 10">
            <a:extLst>
              <a:ext uri="{FF2B5EF4-FFF2-40B4-BE49-F238E27FC236}">
                <a16:creationId xmlns:a16="http://schemas.microsoft.com/office/drawing/2014/main" id="{7365E2FC-D258-6A81-5499-AA8E532242EA}"/>
              </a:ext>
            </a:extLst>
          </p:cNvPr>
          <p:cNvGraphicFramePr>
            <a:graphicFrameLocks/>
          </p:cNvGraphicFramePr>
          <p:nvPr>
            <p:extLst>
              <p:ext uri="{D42A27DB-BD31-4B8C-83A1-F6EECF244321}">
                <p14:modId xmlns:p14="http://schemas.microsoft.com/office/powerpoint/2010/main" val="620067963"/>
              </p:ext>
            </p:extLst>
          </p:nvPr>
        </p:nvGraphicFramePr>
        <p:xfrm>
          <a:off x="699748" y="3444813"/>
          <a:ext cx="8034949" cy="300279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B0A28B7-4773-51B3-DEEE-50164D9A0F70}"/>
              </a:ext>
            </a:extLst>
          </p:cNvPr>
          <p:cNvSpPr txBox="1"/>
          <p:nvPr/>
        </p:nvSpPr>
        <p:spPr>
          <a:xfrm>
            <a:off x="1171303" y="3444813"/>
            <a:ext cx="2497681" cy="230832"/>
          </a:xfrm>
          <a:prstGeom prst="rect">
            <a:avLst/>
          </a:prstGeom>
          <a:noFill/>
        </p:spPr>
        <p:txBody>
          <a:bodyPr wrap="square" rtlCol="0">
            <a:spAutoFit/>
          </a:bodyPr>
          <a:lstStyle/>
          <a:p>
            <a:r>
              <a:rPr lang="en-US" sz="900" b="1" dirty="0"/>
              <a:t> Annual nickel production (000t)</a:t>
            </a:r>
          </a:p>
        </p:txBody>
      </p:sp>
      <p:grpSp>
        <p:nvGrpSpPr>
          <p:cNvPr id="21" name="Group 20">
            <a:extLst>
              <a:ext uri="{FF2B5EF4-FFF2-40B4-BE49-F238E27FC236}">
                <a16:creationId xmlns:a16="http://schemas.microsoft.com/office/drawing/2014/main" id="{9EAE4318-0455-01CC-6E5F-F266B1CF1CD0}"/>
              </a:ext>
            </a:extLst>
          </p:cNvPr>
          <p:cNvGrpSpPr/>
          <p:nvPr/>
        </p:nvGrpSpPr>
        <p:grpSpPr>
          <a:xfrm>
            <a:off x="1670168" y="3901440"/>
            <a:ext cx="3154381" cy="1998907"/>
            <a:chOff x="1868370" y="3828474"/>
            <a:chExt cx="3547010" cy="2181709"/>
          </a:xfrm>
        </p:grpSpPr>
        <p:cxnSp>
          <p:nvCxnSpPr>
            <p:cNvPr id="15" name="Straight Arrow Connector 14">
              <a:extLst>
                <a:ext uri="{FF2B5EF4-FFF2-40B4-BE49-F238E27FC236}">
                  <a16:creationId xmlns:a16="http://schemas.microsoft.com/office/drawing/2014/main" id="{E0F454CF-CB46-D515-9BF5-50A219620763}"/>
                </a:ext>
              </a:extLst>
            </p:cNvPr>
            <p:cNvCxnSpPr>
              <a:cxnSpLocks/>
            </p:cNvCxnSpPr>
            <p:nvPr/>
          </p:nvCxnSpPr>
          <p:spPr>
            <a:xfrm flipH="1">
              <a:off x="1868370" y="3837352"/>
              <a:ext cx="3538132" cy="0"/>
            </a:xfrm>
            <a:prstGeom prst="straightConnector1">
              <a:avLst/>
            </a:prstGeom>
            <a:ln w="19050">
              <a:solidFill>
                <a:srgbClr val="FFC000"/>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70920A-8FB1-53DE-EBBF-CB0EBDC68BC7}"/>
                </a:ext>
              </a:extLst>
            </p:cNvPr>
            <p:cNvCxnSpPr>
              <a:cxnSpLocks/>
            </p:cNvCxnSpPr>
            <p:nvPr/>
          </p:nvCxnSpPr>
          <p:spPr>
            <a:xfrm>
              <a:off x="5415380" y="3828474"/>
              <a:ext cx="0" cy="2181709"/>
            </a:xfrm>
            <a:prstGeom prst="straightConnector1">
              <a:avLst/>
            </a:prstGeom>
            <a:ln w="19050">
              <a:solidFill>
                <a:srgbClr val="FFC000"/>
              </a:solidFill>
              <a:headEnd w="med" len="lg"/>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625CAF13-F4F4-E4AC-5088-335E720CC163}"/>
              </a:ext>
            </a:extLst>
          </p:cNvPr>
          <p:cNvSpPr txBox="1"/>
          <p:nvPr/>
        </p:nvSpPr>
        <p:spPr>
          <a:xfrm>
            <a:off x="5309714" y="5419735"/>
            <a:ext cx="2731950" cy="338554"/>
          </a:xfrm>
          <a:prstGeom prst="rect">
            <a:avLst/>
          </a:prstGeom>
          <a:noFill/>
        </p:spPr>
        <p:txBody>
          <a:bodyPr wrap="square" rtlCol="0">
            <a:spAutoFit/>
          </a:bodyPr>
          <a:lstStyle/>
          <a:p>
            <a:r>
              <a:rPr lang="en-US" sz="800" i="1" dirty="0"/>
              <a:t>There are four new proposed projects, if all four are built, they will only fill this much gap</a:t>
            </a:r>
          </a:p>
        </p:txBody>
      </p:sp>
      <p:sp>
        <p:nvSpPr>
          <p:cNvPr id="6" name="Right Brace 5">
            <a:extLst>
              <a:ext uri="{FF2B5EF4-FFF2-40B4-BE49-F238E27FC236}">
                <a16:creationId xmlns:a16="http://schemas.microsoft.com/office/drawing/2014/main" id="{E81B923D-6BBD-1FB0-223A-7980166D66D9}"/>
              </a:ext>
            </a:extLst>
          </p:cNvPr>
          <p:cNvSpPr/>
          <p:nvPr/>
        </p:nvSpPr>
        <p:spPr>
          <a:xfrm>
            <a:off x="4953000" y="5682803"/>
            <a:ext cx="45719" cy="217544"/>
          </a:xfrm>
          <a:prstGeom prst="rightBrace">
            <a:avLst/>
          </a:prstGeom>
          <a:ln>
            <a:solidFill>
              <a:srgbClr val="DEB3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F5045B9-934E-8C4A-45DC-9E8C1C25D5A9}"/>
              </a:ext>
            </a:extLst>
          </p:cNvPr>
          <p:cNvCxnSpPr/>
          <p:nvPr/>
        </p:nvCxnSpPr>
        <p:spPr>
          <a:xfrm flipV="1">
            <a:off x="5017429" y="5589431"/>
            <a:ext cx="343402" cy="202144"/>
          </a:xfrm>
          <a:prstGeom prst="line">
            <a:avLst/>
          </a:prstGeom>
          <a:ln>
            <a:solidFill>
              <a:srgbClr val="DEB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75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2C2234-5DEC-4108-3C75-88E1219949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097" y="4935376"/>
            <a:ext cx="4334736" cy="1870661"/>
          </a:xfrm>
          <a:prstGeom prst="rect">
            <a:avLst/>
          </a:prstGeom>
        </p:spPr>
      </p:pic>
      <p:sp>
        <p:nvSpPr>
          <p:cNvPr id="7" name="Title 1">
            <a:extLst>
              <a:ext uri="{FF2B5EF4-FFF2-40B4-BE49-F238E27FC236}">
                <a16:creationId xmlns:a16="http://schemas.microsoft.com/office/drawing/2014/main" id="{3168D994-4BF3-0130-6F0D-14CDCC25C571}"/>
              </a:ext>
            </a:extLst>
          </p:cNvPr>
          <p:cNvSpPr txBox="1">
            <a:spLocks/>
          </p:cNvSpPr>
          <p:nvPr/>
        </p:nvSpPr>
        <p:spPr>
          <a:xfrm>
            <a:off x="681037" y="331259"/>
            <a:ext cx="8543925" cy="495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GB" dirty="0">
                <a:solidFill>
                  <a:schemeClr val="bg2"/>
                </a:solidFill>
              </a:rPr>
              <a:t>Key issues: Australian vs Indonesian nickel</a:t>
            </a:r>
            <a:endParaRPr lang="en-US" dirty="0">
              <a:solidFill>
                <a:schemeClr val="bg2"/>
              </a:solidFill>
              <a:highlight>
                <a:srgbClr val="FFFF00"/>
              </a:highlight>
            </a:endParaRPr>
          </a:p>
        </p:txBody>
      </p:sp>
      <p:sp>
        <p:nvSpPr>
          <p:cNvPr id="8" name="Content Placeholder 2">
            <a:extLst>
              <a:ext uri="{FF2B5EF4-FFF2-40B4-BE49-F238E27FC236}">
                <a16:creationId xmlns:a16="http://schemas.microsoft.com/office/drawing/2014/main" id="{9F038497-3633-FBAF-113B-FECAAD5C5703}"/>
              </a:ext>
            </a:extLst>
          </p:cNvPr>
          <p:cNvSpPr>
            <a:spLocks noGrp="1"/>
          </p:cNvSpPr>
          <p:nvPr>
            <p:ph idx="1"/>
          </p:nvPr>
        </p:nvSpPr>
        <p:spPr>
          <a:xfrm>
            <a:off x="681037" y="1715614"/>
            <a:ext cx="4430714" cy="2917346"/>
          </a:xfrm>
        </p:spPr>
        <p:txBody>
          <a:bodyPr>
            <a:noAutofit/>
          </a:bodyPr>
          <a:lstStyle/>
          <a:p>
            <a:pPr>
              <a:lnSpc>
                <a:spcPct val="100000"/>
              </a:lnSpc>
              <a:spcBef>
                <a:spcPts val="0"/>
              </a:spcBef>
              <a:spcAft>
                <a:spcPts val="600"/>
              </a:spcAft>
              <a:buClr>
                <a:schemeClr val="bg2"/>
              </a:buClr>
            </a:pPr>
            <a:r>
              <a:rPr lang="en-GB" sz="1400" dirty="0"/>
              <a:t>Driven by Chinese demand and investment, Indonesia is investing in HPAL (high pressure acid leaching technology), a technology many players walked away from 20 years ago</a:t>
            </a:r>
          </a:p>
          <a:p>
            <a:pPr>
              <a:lnSpc>
                <a:spcPct val="100000"/>
              </a:lnSpc>
              <a:spcBef>
                <a:spcPts val="0"/>
              </a:spcBef>
              <a:spcAft>
                <a:spcPts val="600"/>
              </a:spcAft>
              <a:buClr>
                <a:schemeClr val="bg2"/>
              </a:buClr>
            </a:pPr>
            <a:r>
              <a:rPr lang="en-GB" sz="1400" dirty="0"/>
              <a:t>Australia nickel deposits not coastal</a:t>
            </a:r>
          </a:p>
          <a:p>
            <a:pPr>
              <a:lnSpc>
                <a:spcPct val="100000"/>
              </a:lnSpc>
              <a:spcBef>
                <a:spcPts val="0"/>
              </a:spcBef>
              <a:spcAft>
                <a:spcPts val="600"/>
              </a:spcAft>
              <a:buClr>
                <a:schemeClr val="bg2"/>
              </a:buClr>
            </a:pPr>
            <a:r>
              <a:rPr lang="en-GB" sz="1400" dirty="0"/>
              <a:t>Australia already investing on DNI technology, (ASX: QPN) and better alternative to HPAL</a:t>
            </a:r>
          </a:p>
          <a:p>
            <a:pPr>
              <a:lnSpc>
                <a:spcPct val="100000"/>
              </a:lnSpc>
              <a:spcBef>
                <a:spcPts val="0"/>
              </a:spcBef>
              <a:spcAft>
                <a:spcPts val="600"/>
              </a:spcAft>
              <a:buClr>
                <a:schemeClr val="bg2"/>
              </a:buClr>
            </a:pPr>
            <a:r>
              <a:rPr lang="en-GB" sz="1400" dirty="0"/>
              <a:t>Western Australia </a:t>
            </a:r>
            <a:r>
              <a:rPr lang="en-GB" sz="1400" b="0" dirty="0"/>
              <a:t>World No.1 for mining investment and ESG / ethical mining (Fraser Institute)</a:t>
            </a:r>
          </a:p>
          <a:p>
            <a:pPr>
              <a:lnSpc>
                <a:spcPct val="100000"/>
              </a:lnSpc>
              <a:spcBef>
                <a:spcPts val="0"/>
              </a:spcBef>
              <a:spcAft>
                <a:spcPts val="600"/>
              </a:spcAft>
              <a:buClr>
                <a:schemeClr val="bg2"/>
              </a:buClr>
            </a:pPr>
            <a:endParaRPr lang="en-GB" sz="1400" dirty="0"/>
          </a:p>
          <a:p>
            <a:pPr>
              <a:lnSpc>
                <a:spcPct val="100000"/>
              </a:lnSpc>
              <a:spcBef>
                <a:spcPts val="0"/>
              </a:spcBef>
              <a:spcAft>
                <a:spcPts val="600"/>
              </a:spcAft>
              <a:buClr>
                <a:schemeClr val="bg2"/>
              </a:buClr>
            </a:pPr>
            <a:endParaRPr lang="en-GB" sz="1400" dirty="0"/>
          </a:p>
          <a:p>
            <a:pPr marL="0" indent="0">
              <a:lnSpc>
                <a:spcPct val="100000"/>
              </a:lnSpc>
              <a:spcBef>
                <a:spcPts val="600"/>
              </a:spcBef>
              <a:spcAft>
                <a:spcPts val="600"/>
              </a:spcAft>
              <a:buNone/>
            </a:pPr>
            <a:endParaRPr lang="en-GB" dirty="0"/>
          </a:p>
        </p:txBody>
      </p:sp>
      <p:sp>
        <p:nvSpPr>
          <p:cNvPr id="9" name="Content Placeholder 2">
            <a:extLst>
              <a:ext uri="{FF2B5EF4-FFF2-40B4-BE49-F238E27FC236}">
                <a16:creationId xmlns:a16="http://schemas.microsoft.com/office/drawing/2014/main" id="{78F9767F-7480-9433-9C43-1EE733001BF1}"/>
              </a:ext>
            </a:extLst>
          </p:cNvPr>
          <p:cNvSpPr txBox="1">
            <a:spLocks/>
          </p:cNvSpPr>
          <p:nvPr/>
        </p:nvSpPr>
        <p:spPr>
          <a:xfrm>
            <a:off x="681038" y="1081402"/>
            <a:ext cx="8570571" cy="625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bg2"/>
              </a:buClr>
              <a:buFont typeface="Arial" panose="020B0604020202020204" pitchFamily="34" charset="0"/>
              <a:buNone/>
            </a:pPr>
            <a:r>
              <a:rPr lang="en-US" sz="1400" b="1" dirty="0"/>
              <a:t>Indonesia is destroying local communities and fisheries with polluted nickel mining waste from coastal mines</a:t>
            </a:r>
            <a:endParaRPr lang="en-US" sz="1400" dirty="0"/>
          </a:p>
          <a:p>
            <a:pPr>
              <a:lnSpc>
                <a:spcPct val="100000"/>
              </a:lnSpc>
              <a:spcBef>
                <a:spcPts val="0"/>
              </a:spcBef>
              <a:spcAft>
                <a:spcPts val="600"/>
              </a:spcAft>
              <a:buClr>
                <a:schemeClr val="bg2"/>
              </a:buClr>
            </a:pPr>
            <a:endParaRPr lang="en-US" sz="1400" dirty="0"/>
          </a:p>
        </p:txBody>
      </p:sp>
      <p:grpSp>
        <p:nvGrpSpPr>
          <p:cNvPr id="14" name="Group 13">
            <a:extLst>
              <a:ext uri="{FF2B5EF4-FFF2-40B4-BE49-F238E27FC236}">
                <a16:creationId xmlns:a16="http://schemas.microsoft.com/office/drawing/2014/main" id="{1A7E9D74-C019-2484-3388-5C26D6574F62}"/>
              </a:ext>
            </a:extLst>
          </p:cNvPr>
          <p:cNvGrpSpPr/>
          <p:nvPr/>
        </p:nvGrpSpPr>
        <p:grpSpPr>
          <a:xfrm>
            <a:off x="5232878" y="1950716"/>
            <a:ext cx="4438655" cy="1981057"/>
            <a:chOff x="5320937" y="2447135"/>
            <a:chExt cx="4334737" cy="1822860"/>
          </a:xfrm>
        </p:grpSpPr>
        <p:pic>
          <p:nvPicPr>
            <p:cNvPr id="5" name="Picture 4">
              <a:extLst>
                <a:ext uri="{FF2B5EF4-FFF2-40B4-BE49-F238E27FC236}">
                  <a16:creationId xmlns:a16="http://schemas.microsoft.com/office/drawing/2014/main" id="{26F97FCE-E449-1114-C764-FD43B35861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0937" y="3078704"/>
              <a:ext cx="4334737" cy="1191291"/>
            </a:xfrm>
            <a:prstGeom prst="rect">
              <a:avLst/>
            </a:prstGeom>
          </p:spPr>
        </p:pic>
        <p:pic>
          <p:nvPicPr>
            <p:cNvPr id="10" name="Picture 9">
              <a:extLst>
                <a:ext uri="{FF2B5EF4-FFF2-40B4-BE49-F238E27FC236}">
                  <a16:creationId xmlns:a16="http://schemas.microsoft.com/office/drawing/2014/main" id="{EBF00591-7022-3E15-7D31-3AA9A3E071F3}"/>
                </a:ext>
              </a:extLst>
            </p:cNvPr>
            <p:cNvPicPr>
              <a:picLocks noChangeAspect="1"/>
            </p:cNvPicPr>
            <p:nvPr/>
          </p:nvPicPr>
          <p:blipFill>
            <a:blip r:embed="rId4"/>
            <a:stretch>
              <a:fillRect/>
            </a:stretch>
          </p:blipFill>
          <p:spPr>
            <a:xfrm>
              <a:off x="5320937" y="2447135"/>
              <a:ext cx="4334735" cy="917475"/>
            </a:xfrm>
            <a:prstGeom prst="rect">
              <a:avLst/>
            </a:prstGeom>
          </p:spPr>
        </p:pic>
      </p:grpSp>
      <p:sp>
        <p:nvSpPr>
          <p:cNvPr id="12" name="Rectangle 11">
            <a:extLst>
              <a:ext uri="{FF2B5EF4-FFF2-40B4-BE49-F238E27FC236}">
                <a16:creationId xmlns:a16="http://schemas.microsoft.com/office/drawing/2014/main" id="{4ADAACC4-6214-0A5D-328D-8757C0D04EAD}"/>
              </a:ext>
            </a:extLst>
          </p:cNvPr>
          <p:cNvSpPr/>
          <p:nvPr/>
        </p:nvSpPr>
        <p:spPr>
          <a:xfrm>
            <a:off x="8334375" y="6248400"/>
            <a:ext cx="933743" cy="466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F2EA58E-C3C1-E135-06A4-1ACDC9DA66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50882" y="6309664"/>
            <a:ext cx="900727" cy="377510"/>
          </a:xfrm>
          <a:prstGeom prst="rect">
            <a:avLst/>
          </a:prstGeom>
        </p:spPr>
      </p:pic>
      <p:sp>
        <p:nvSpPr>
          <p:cNvPr id="4" name="Slide Number Placeholder 3">
            <a:extLst>
              <a:ext uri="{FF2B5EF4-FFF2-40B4-BE49-F238E27FC236}">
                <a16:creationId xmlns:a16="http://schemas.microsoft.com/office/drawing/2014/main" id="{EF3D4EFC-84BB-8C4E-6089-46ABB3E85FC4}"/>
              </a:ext>
            </a:extLst>
          </p:cNvPr>
          <p:cNvSpPr>
            <a:spLocks noGrp="1"/>
          </p:cNvSpPr>
          <p:nvPr>
            <p:ph type="sldNum" sz="quarter" idx="4"/>
          </p:nvPr>
        </p:nvSpPr>
        <p:spPr/>
        <p:txBody>
          <a:bodyPr/>
          <a:lstStyle/>
          <a:p>
            <a:fld id="{B64BF3EB-2768-734E-9802-C371E33845D2}" type="slidenum">
              <a:rPr lang="en-US" smtClean="0"/>
              <a:pPr/>
              <a:t>17</a:t>
            </a:fld>
            <a:endParaRPr lang="en-US" dirty="0"/>
          </a:p>
        </p:txBody>
      </p:sp>
      <p:sp>
        <p:nvSpPr>
          <p:cNvPr id="15" name="TextBox 14">
            <a:extLst>
              <a:ext uri="{FF2B5EF4-FFF2-40B4-BE49-F238E27FC236}">
                <a16:creationId xmlns:a16="http://schemas.microsoft.com/office/drawing/2014/main" id="{79F0D14D-EF36-6CF7-D003-878B9A1048CC}"/>
              </a:ext>
            </a:extLst>
          </p:cNvPr>
          <p:cNvSpPr txBox="1"/>
          <p:nvPr/>
        </p:nvSpPr>
        <p:spPr>
          <a:xfrm>
            <a:off x="5164004" y="1652840"/>
            <a:ext cx="1584088" cy="307777"/>
          </a:xfrm>
          <a:prstGeom prst="rect">
            <a:avLst/>
          </a:prstGeom>
          <a:noFill/>
        </p:spPr>
        <p:txBody>
          <a:bodyPr wrap="none" rtlCol="0">
            <a:spAutoFit/>
          </a:bodyPr>
          <a:lstStyle/>
          <a:p>
            <a:r>
              <a:rPr lang="en-US" sz="1400" b="1" dirty="0"/>
              <a:t>Indonesia (2023)</a:t>
            </a:r>
          </a:p>
        </p:txBody>
      </p:sp>
      <p:sp>
        <p:nvSpPr>
          <p:cNvPr id="16" name="TextBox 15">
            <a:extLst>
              <a:ext uri="{FF2B5EF4-FFF2-40B4-BE49-F238E27FC236}">
                <a16:creationId xmlns:a16="http://schemas.microsoft.com/office/drawing/2014/main" id="{7B7FDFF0-5D0C-E9BD-A76D-BCABABB16995}"/>
              </a:ext>
            </a:extLst>
          </p:cNvPr>
          <p:cNvSpPr txBox="1"/>
          <p:nvPr/>
        </p:nvSpPr>
        <p:spPr>
          <a:xfrm>
            <a:off x="103120" y="4641208"/>
            <a:ext cx="1584088" cy="307777"/>
          </a:xfrm>
          <a:prstGeom prst="rect">
            <a:avLst/>
          </a:prstGeom>
          <a:noFill/>
        </p:spPr>
        <p:txBody>
          <a:bodyPr wrap="none" rtlCol="0">
            <a:spAutoFit/>
          </a:bodyPr>
          <a:lstStyle/>
          <a:p>
            <a:r>
              <a:rPr lang="en-US" sz="1400" b="1" dirty="0"/>
              <a:t>Indonesia (2023)</a:t>
            </a:r>
          </a:p>
        </p:txBody>
      </p:sp>
      <p:pic>
        <p:nvPicPr>
          <p:cNvPr id="18" name="Picture 17">
            <a:extLst>
              <a:ext uri="{FF2B5EF4-FFF2-40B4-BE49-F238E27FC236}">
                <a16:creationId xmlns:a16="http://schemas.microsoft.com/office/drawing/2014/main" id="{3BF8D3AA-5D2A-7768-64EB-6FCD4481D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2878" y="3891282"/>
            <a:ext cx="4438655" cy="2188503"/>
          </a:xfrm>
          <a:prstGeom prst="rect">
            <a:avLst/>
          </a:prstGeom>
        </p:spPr>
      </p:pic>
      <p:sp>
        <p:nvSpPr>
          <p:cNvPr id="3" name="TextBox 2">
            <a:extLst>
              <a:ext uri="{FF2B5EF4-FFF2-40B4-BE49-F238E27FC236}">
                <a16:creationId xmlns:a16="http://schemas.microsoft.com/office/drawing/2014/main" id="{F39130F9-7D63-EF78-4684-97E47EC249C5}"/>
              </a:ext>
            </a:extLst>
          </p:cNvPr>
          <p:cNvSpPr txBox="1"/>
          <p:nvPr/>
        </p:nvSpPr>
        <p:spPr>
          <a:xfrm>
            <a:off x="5164004" y="6126775"/>
            <a:ext cx="4956716" cy="276999"/>
          </a:xfrm>
          <a:prstGeom prst="rect">
            <a:avLst/>
          </a:prstGeom>
          <a:noFill/>
        </p:spPr>
        <p:txBody>
          <a:bodyPr wrap="square">
            <a:spAutoFit/>
          </a:bodyPr>
          <a:lstStyle/>
          <a:p>
            <a:r>
              <a:rPr lang="en-GB" sz="1200" dirty="0">
                <a:solidFill>
                  <a:srgbClr val="000000"/>
                </a:solidFill>
              </a:rPr>
              <a:t>Washington Post, </a:t>
            </a:r>
            <a:r>
              <a:rPr lang="en-GB" sz="1200" b="0" i="0" strike="noStrike" dirty="0">
                <a:solidFill>
                  <a:srgbClr val="000000"/>
                </a:solidFill>
                <a:effectLst/>
              </a:rPr>
              <a:t>May 10th 2023</a:t>
            </a:r>
            <a:endParaRPr lang="en-GB" sz="1200" b="0" i="0" strike="noStrike" dirty="0">
              <a:effectLst/>
            </a:endParaRPr>
          </a:p>
        </p:txBody>
      </p:sp>
      <p:sp>
        <p:nvSpPr>
          <p:cNvPr id="11" name="TextBox 10">
            <a:extLst>
              <a:ext uri="{FF2B5EF4-FFF2-40B4-BE49-F238E27FC236}">
                <a16:creationId xmlns:a16="http://schemas.microsoft.com/office/drawing/2014/main" id="{9BFDF236-9422-BC68-5F6F-1F6CB97E2744}"/>
              </a:ext>
            </a:extLst>
          </p:cNvPr>
          <p:cNvSpPr txBox="1"/>
          <p:nvPr/>
        </p:nvSpPr>
        <p:spPr>
          <a:xfrm>
            <a:off x="875529" y="6581001"/>
            <a:ext cx="4956716" cy="276999"/>
          </a:xfrm>
          <a:prstGeom prst="rect">
            <a:avLst/>
          </a:prstGeom>
          <a:noFill/>
        </p:spPr>
        <p:txBody>
          <a:bodyPr wrap="square">
            <a:spAutoFit/>
          </a:bodyPr>
          <a:lstStyle/>
          <a:p>
            <a:r>
              <a:rPr lang="en-GB" sz="1200" dirty="0">
                <a:solidFill>
                  <a:srgbClr val="000000"/>
                </a:solidFill>
              </a:rPr>
              <a:t>BBC, July </a:t>
            </a:r>
            <a:r>
              <a:rPr lang="en-GB" sz="1200" b="0" i="0" strike="noStrike" dirty="0">
                <a:solidFill>
                  <a:srgbClr val="000000"/>
                </a:solidFill>
                <a:effectLst/>
              </a:rPr>
              <a:t>10th 2023</a:t>
            </a:r>
            <a:endParaRPr lang="en-GB" sz="1200" b="0" i="0" strike="noStrike" dirty="0">
              <a:effectLst/>
            </a:endParaRPr>
          </a:p>
        </p:txBody>
      </p:sp>
    </p:spTree>
    <p:extLst>
      <p:ext uri="{BB962C8B-B14F-4D97-AF65-F5344CB8AC3E}">
        <p14:creationId xmlns:p14="http://schemas.microsoft.com/office/powerpoint/2010/main" val="413930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A2FFDC-51CC-270C-8FC2-76F90E26D0D6}"/>
              </a:ext>
            </a:extLst>
          </p:cNvPr>
          <p:cNvSpPr>
            <a:spLocks noGrp="1"/>
          </p:cNvSpPr>
          <p:nvPr>
            <p:ph type="title"/>
          </p:nvPr>
        </p:nvSpPr>
        <p:spPr/>
        <p:txBody>
          <a:bodyPr>
            <a:normAutofit/>
          </a:bodyPr>
          <a:lstStyle/>
          <a:p>
            <a:r>
              <a:rPr lang="en-US" b="1" dirty="0" err="1">
                <a:solidFill>
                  <a:schemeClr val="bg2"/>
                </a:solidFill>
              </a:rPr>
              <a:t>Kurnalpi</a:t>
            </a:r>
            <a:r>
              <a:rPr lang="en-US" b="1" dirty="0">
                <a:solidFill>
                  <a:schemeClr val="bg2"/>
                </a:solidFill>
              </a:rPr>
              <a:t> </a:t>
            </a:r>
            <a:r>
              <a:rPr lang="en-US" dirty="0">
                <a:solidFill>
                  <a:schemeClr val="bg2"/>
                </a:solidFill>
              </a:rPr>
              <a:t>nickel-cobalt</a:t>
            </a:r>
            <a:endParaRPr lang="en-US" b="1" dirty="0">
              <a:solidFill>
                <a:schemeClr val="bg2"/>
              </a:solidFill>
            </a:endParaRPr>
          </a:p>
        </p:txBody>
      </p:sp>
      <p:sp>
        <p:nvSpPr>
          <p:cNvPr id="2" name="Content Placeholder 1">
            <a:extLst>
              <a:ext uri="{FF2B5EF4-FFF2-40B4-BE49-F238E27FC236}">
                <a16:creationId xmlns:a16="http://schemas.microsoft.com/office/drawing/2014/main" id="{B9EF4F09-C3C4-0FAA-3D0E-4845938220EA}"/>
              </a:ext>
            </a:extLst>
          </p:cNvPr>
          <p:cNvSpPr>
            <a:spLocks noGrp="1"/>
          </p:cNvSpPr>
          <p:nvPr>
            <p:ph idx="1"/>
          </p:nvPr>
        </p:nvSpPr>
        <p:spPr>
          <a:xfrm>
            <a:off x="689759" y="1072697"/>
            <a:ext cx="7470502" cy="670116"/>
          </a:xfrm>
        </p:spPr>
        <p:txBody>
          <a:bodyPr>
            <a:noAutofit/>
          </a:bodyPr>
          <a:lstStyle/>
          <a:p>
            <a:pPr marL="15875"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Significant land package around Lake Yindarlgooda</a:t>
            </a:r>
          </a:p>
          <a:p>
            <a:pPr marL="15875" indent="0">
              <a:lnSpc>
                <a:spcPct val="100000"/>
              </a:lnSpc>
              <a:spcBef>
                <a:spcPts val="0"/>
              </a:spcBef>
              <a:spcAft>
                <a:spcPts val="600"/>
              </a:spcAft>
              <a:buClr>
                <a:schemeClr val="bg2"/>
              </a:buClr>
              <a:buNone/>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AB5DC25-7DB6-4042-8BDA-8AAA1F0953AA}"/>
              </a:ext>
            </a:extLst>
          </p:cNvPr>
          <p:cNvSpPr>
            <a:spLocks noGrp="1"/>
          </p:cNvSpPr>
          <p:nvPr>
            <p:ph type="sldNum" sz="quarter" idx="4"/>
          </p:nvPr>
        </p:nvSpPr>
        <p:spPr/>
        <p:txBody>
          <a:bodyPr/>
          <a:lstStyle/>
          <a:p>
            <a:fld id="{B64BF3EB-2768-734E-9802-C371E33845D2}" type="slidenum">
              <a:rPr lang="en-US" smtClean="0"/>
              <a:pPr/>
              <a:t>18</a:t>
            </a:fld>
            <a:endParaRPr lang="en-US" dirty="0"/>
          </a:p>
        </p:txBody>
      </p:sp>
      <p:sp>
        <p:nvSpPr>
          <p:cNvPr id="11" name="Content Placeholder 8">
            <a:extLst>
              <a:ext uri="{FF2B5EF4-FFF2-40B4-BE49-F238E27FC236}">
                <a16:creationId xmlns:a16="http://schemas.microsoft.com/office/drawing/2014/main" id="{828BA855-5373-4376-8955-D480E6AF53D6}"/>
              </a:ext>
            </a:extLst>
          </p:cNvPr>
          <p:cNvSpPr txBox="1">
            <a:spLocks/>
          </p:cNvSpPr>
          <p:nvPr/>
        </p:nvSpPr>
        <p:spPr>
          <a:xfrm>
            <a:off x="177247" y="3363884"/>
            <a:ext cx="5658837" cy="1658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Avenir Next LT Pro" panose="020B0504020202020204" pitchFamily="34" charset="77"/>
                <a:ea typeface="+mn-ea"/>
                <a:cs typeface="+mn-cs"/>
              </a:defRPr>
            </a:lvl1pPr>
            <a:lvl2pPr marL="452438" indent="-227013"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2pPr>
            <a:lvl3pPr marL="712788" indent="-2254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3pPr>
            <a:lvl4pPr marL="985838" indent="-2381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4pPr>
            <a:lvl5pPr marL="1201738" indent="-20478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lvl="2" indent="-171450">
              <a:lnSpc>
                <a:spcPct val="100000"/>
              </a:lnSpc>
              <a:spcBef>
                <a:spcPts val="0"/>
              </a:spcBef>
              <a:spcAft>
                <a:spcPts val="600"/>
              </a:spcAft>
            </a:pPr>
            <a:endParaRPr lang="en-US" sz="1400" dirty="0"/>
          </a:p>
          <a:p>
            <a:pPr marL="439738" lvl="2" indent="-171450">
              <a:lnSpc>
                <a:spcPct val="100000"/>
              </a:lnSpc>
              <a:spcBef>
                <a:spcPts val="0"/>
              </a:spcBef>
              <a:spcAft>
                <a:spcPts val="600"/>
              </a:spcAft>
            </a:pPr>
            <a:endParaRPr lang="en-US" sz="1400" dirty="0"/>
          </a:p>
          <a:p>
            <a:pPr marL="179388" lvl="1" indent="-171450">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marL="225425" lvl="1" indent="0">
              <a:lnSpc>
                <a:spcPct val="100000"/>
              </a:lnSpc>
              <a:spcBef>
                <a:spcPts val="0"/>
              </a:spcBef>
              <a:spcAft>
                <a:spcPts val="600"/>
              </a:spcAft>
              <a:buFont typeface="Arial" panose="020B0604020202020204" pitchFamily="34" charset="0"/>
              <a:buNone/>
            </a:pPr>
            <a:endParaRPr lang="en-US" sz="1400" dirty="0"/>
          </a:p>
          <a:p>
            <a:pPr marL="487363" lvl="2" indent="0">
              <a:lnSpc>
                <a:spcPct val="100000"/>
              </a:lnSpc>
              <a:spcBef>
                <a:spcPts val="0"/>
              </a:spcBef>
              <a:spcAft>
                <a:spcPts val="600"/>
              </a:spcAft>
              <a:buFont typeface="Arial" panose="020B0604020202020204" pitchFamily="34" charset="0"/>
              <a:buNone/>
            </a:pPr>
            <a:endParaRPr lang="en-US" sz="1400" dirty="0"/>
          </a:p>
          <a:p>
            <a:pPr lvl="1">
              <a:lnSpc>
                <a:spcPct val="100000"/>
              </a:lnSpc>
              <a:spcBef>
                <a:spcPts val="0"/>
              </a:spcBef>
              <a:spcAft>
                <a:spcPts val="600"/>
              </a:spcAft>
            </a:pPr>
            <a:endParaRPr lang="en-US" sz="1400" dirty="0"/>
          </a:p>
          <a:p>
            <a:pPr marL="0" indent="0">
              <a:lnSpc>
                <a:spcPct val="100000"/>
              </a:lnSpc>
              <a:spcBef>
                <a:spcPts val="0"/>
              </a:spcBef>
              <a:spcAft>
                <a:spcPts val="600"/>
              </a:spcAft>
              <a:buFont typeface="Arial" panose="020B0604020202020204" pitchFamily="34" charset="0"/>
              <a:buNone/>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GB" sz="1400" dirty="0"/>
          </a:p>
        </p:txBody>
      </p:sp>
      <p:pic>
        <p:nvPicPr>
          <p:cNvPr id="5" name="Picture 4" descr="A map with a location&#10;&#10;Description automatically generated with medium confidence">
            <a:extLst>
              <a:ext uri="{FF2B5EF4-FFF2-40B4-BE49-F238E27FC236}">
                <a16:creationId xmlns:a16="http://schemas.microsoft.com/office/drawing/2014/main" id="{530D0C4E-682F-4A62-4B6C-B267683CF5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7308" y="1196975"/>
            <a:ext cx="4389350" cy="3105059"/>
          </a:xfrm>
          <a:prstGeom prst="rect">
            <a:avLst/>
          </a:prstGeom>
        </p:spPr>
      </p:pic>
      <p:pic>
        <p:nvPicPr>
          <p:cNvPr id="9" name="Picture 8" descr="A close-up of a map&#10;&#10;Description automatically generated">
            <a:extLst>
              <a:ext uri="{FF2B5EF4-FFF2-40B4-BE49-F238E27FC236}">
                <a16:creationId xmlns:a16="http://schemas.microsoft.com/office/drawing/2014/main" id="{D07700EE-5992-B850-9E86-CF2781603C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7308" y="4385839"/>
            <a:ext cx="2887824" cy="2036476"/>
          </a:xfrm>
          <a:prstGeom prst="rect">
            <a:avLst/>
          </a:prstGeom>
          <a:ln>
            <a:solidFill>
              <a:schemeClr val="accent2"/>
            </a:solidFill>
          </a:ln>
        </p:spPr>
      </p:pic>
      <p:cxnSp>
        <p:nvCxnSpPr>
          <p:cNvPr id="12" name="Straight Arrow Connector 11">
            <a:extLst>
              <a:ext uri="{FF2B5EF4-FFF2-40B4-BE49-F238E27FC236}">
                <a16:creationId xmlns:a16="http://schemas.microsoft.com/office/drawing/2014/main" id="{F5F7F381-C748-971A-2D28-79AB344F6035}"/>
              </a:ext>
            </a:extLst>
          </p:cNvPr>
          <p:cNvCxnSpPr/>
          <p:nvPr/>
        </p:nvCxnSpPr>
        <p:spPr>
          <a:xfrm flipH="1">
            <a:off x="6611220" y="2652466"/>
            <a:ext cx="1314698" cy="2255520"/>
          </a:xfrm>
          <a:prstGeom prst="straightConnector1">
            <a:avLst/>
          </a:prstGeom>
          <a:ln w="22225">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45171627-DAC0-08A4-8A2A-B78E0C6206FD}"/>
              </a:ext>
            </a:extLst>
          </p:cNvPr>
          <p:cNvSpPr txBox="1">
            <a:spLocks/>
          </p:cNvSpPr>
          <p:nvPr/>
        </p:nvSpPr>
        <p:spPr>
          <a:xfrm>
            <a:off x="648744" y="1473428"/>
            <a:ext cx="4389350" cy="528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0">
              <a:lnSpc>
                <a:spcPct val="100000"/>
              </a:lnSpc>
              <a:spcBef>
                <a:spcPts val="0"/>
              </a:spcBef>
              <a:spcAft>
                <a:spcPts val="600"/>
              </a:spcAft>
              <a:buClr>
                <a:schemeClr val="bg2"/>
              </a:buClr>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(7 August 2023) NGM signed MoU with </a:t>
            </a:r>
            <a:r>
              <a:rPr lang="en-US" sz="1400" dirty="0" err="1">
                <a:latin typeface="Arial" panose="020B0604020202020204" pitchFamily="34" charset="0"/>
                <a:cs typeface="Arial" panose="020B0604020202020204" pitchFamily="34" charset="0"/>
              </a:rPr>
              <a:t>Riversgold</a:t>
            </a:r>
            <a:r>
              <a:rPr lang="en-US" sz="1400" dirty="0">
                <a:latin typeface="Arial" panose="020B0604020202020204" pitchFamily="34" charset="0"/>
                <a:cs typeface="Arial" panose="020B0604020202020204" pitchFamily="34" charset="0"/>
              </a:rPr>
              <a:t> (ASX: RGL) to acquire package of prospective nickel tenements proximal to NGM’s Lake </a:t>
            </a:r>
            <a:r>
              <a:rPr lang="en-US" sz="1400" dirty="0" err="1">
                <a:latin typeface="Arial" panose="020B0604020202020204" pitchFamily="34" charset="0"/>
                <a:cs typeface="Arial" panose="020B0604020202020204" pitchFamily="34" charset="0"/>
              </a:rPr>
              <a:t>Yindarlgooda</a:t>
            </a:r>
            <a:r>
              <a:rPr lang="en-US" sz="1400" dirty="0">
                <a:latin typeface="Arial" panose="020B0604020202020204" pitchFamily="34" charset="0"/>
                <a:cs typeface="Arial" panose="020B0604020202020204" pitchFamily="34" charset="0"/>
              </a:rPr>
              <a:t> project </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389 sq km of tenements</a:t>
            </a:r>
          </a:p>
          <a:p>
            <a:pPr marL="238125" lvl="1" indent="-222250">
              <a:lnSpc>
                <a:spcPct val="100000"/>
              </a:lnSpc>
              <a:spcBef>
                <a:spcPts val="0"/>
              </a:spcBef>
              <a:spcAft>
                <a:spcPts val="600"/>
              </a:spcAft>
              <a:buClr>
                <a:schemeClr val="bg2"/>
              </a:buClr>
            </a:pPr>
            <a:r>
              <a:rPr lang="en-US" sz="1400" dirty="0" err="1">
                <a:latin typeface="Arial" panose="020B0604020202020204" pitchFamily="34" charset="0"/>
                <a:cs typeface="Arial" panose="020B0604020202020204" pitchFamily="34" charset="0"/>
              </a:rPr>
              <a:t>Riversgold</a:t>
            </a:r>
            <a:r>
              <a:rPr lang="en-US" sz="1400" dirty="0">
                <a:latin typeface="Arial" panose="020B0604020202020204" pitchFamily="34" charset="0"/>
                <a:cs typeface="Arial" panose="020B0604020202020204" pitchFamily="34" charset="0"/>
              </a:rPr>
              <a:t> will be issued shares in NGM subsidiary listing on ASX</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NGM will gain access to potential significant nickel-cobalt </a:t>
            </a:r>
            <a:r>
              <a:rPr lang="en-US" sz="1400" dirty="0" err="1">
                <a:latin typeface="Arial" panose="020B0604020202020204" pitchFamily="34" charset="0"/>
                <a:cs typeface="Arial" panose="020B0604020202020204" pitchFamily="34" charset="0"/>
              </a:rPr>
              <a:t>mineralisation</a:t>
            </a:r>
            <a:r>
              <a:rPr lang="en-US" sz="1400" dirty="0">
                <a:latin typeface="Arial" panose="020B0604020202020204" pitchFamily="34" charset="0"/>
                <a:cs typeface="Arial" panose="020B0604020202020204" pitchFamily="34" charset="0"/>
              </a:rPr>
              <a:t> as well as the ability to expand existing Lake Yindarlgooda JORC resource</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(March 2023) Study was conducted by HGS Australia to demonstrate presence of nickel</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Next step is to design an exploration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to seek a JORC resource estimate at tenement E28/3034 and identify Ni-Co deposits elsewhere in the package </a:t>
            </a:r>
          </a:p>
          <a:p>
            <a:pPr marL="238125" lvl="1" indent="-222250">
              <a:lnSpc>
                <a:spcPct val="100000"/>
              </a:lnSpc>
              <a:spcBef>
                <a:spcPts val="0"/>
              </a:spcBef>
              <a:spcAft>
                <a:spcPts val="600"/>
              </a:spcAft>
              <a:buClr>
                <a:schemeClr val="bg2"/>
              </a:buClr>
            </a:pPr>
            <a:endParaRPr lang="en-US" sz="1400" dirty="0">
              <a:latin typeface="Arial" panose="020B0604020202020204" pitchFamily="34" charset="0"/>
              <a:cs typeface="Arial" panose="020B0604020202020204" pitchFamily="34" charset="0"/>
            </a:endParaRPr>
          </a:p>
          <a:p>
            <a:pPr marL="15875" lvl="1" indent="0">
              <a:lnSpc>
                <a:spcPct val="100000"/>
              </a:lnSpc>
              <a:spcBef>
                <a:spcPts val="0"/>
              </a:spcBef>
              <a:spcAft>
                <a:spcPts val="600"/>
              </a:spcAft>
              <a:buClr>
                <a:schemeClr val="bg2"/>
              </a:buClr>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endParaRPr lang="en-US" sz="1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3152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4166-52FC-F447-9CB4-85CE8456F051}"/>
              </a:ext>
            </a:extLst>
          </p:cNvPr>
          <p:cNvSpPr>
            <a:spLocks noGrp="1"/>
          </p:cNvSpPr>
          <p:nvPr>
            <p:ph type="title"/>
          </p:nvPr>
        </p:nvSpPr>
        <p:spPr/>
        <p:txBody>
          <a:bodyPr/>
          <a:lstStyle/>
          <a:p>
            <a:r>
              <a:rPr lang="en-US" dirty="0">
                <a:solidFill>
                  <a:schemeClr val="bg2"/>
                </a:solidFill>
              </a:rPr>
              <a:t>Disclaimer </a:t>
            </a:r>
          </a:p>
        </p:txBody>
      </p:sp>
      <p:sp>
        <p:nvSpPr>
          <p:cNvPr id="3" name="Content Placeholder 2">
            <a:extLst>
              <a:ext uri="{FF2B5EF4-FFF2-40B4-BE49-F238E27FC236}">
                <a16:creationId xmlns:a16="http://schemas.microsoft.com/office/drawing/2014/main" id="{0A94D846-EB5C-1349-BE88-21C05FD2D4E4}"/>
              </a:ext>
            </a:extLst>
          </p:cNvPr>
          <p:cNvSpPr>
            <a:spLocks noGrp="1"/>
          </p:cNvSpPr>
          <p:nvPr>
            <p:ph idx="1"/>
          </p:nvPr>
        </p:nvSpPr>
        <p:spPr>
          <a:xfrm>
            <a:off x="681038" y="968188"/>
            <a:ext cx="8543925" cy="5039073"/>
          </a:xfrm>
        </p:spPr>
        <p:txBody>
          <a:bodyPr numCol="3" spcCol="180000">
            <a:noAutofit/>
          </a:bodyPr>
          <a:lstStyle/>
          <a:p>
            <a:pPr marL="0" indent="0" algn="just">
              <a:buNone/>
            </a:pPr>
            <a:r>
              <a:rPr lang="en-US" sz="1000" dirty="0"/>
              <a:t>This Presentation is provided by New Generation Minerals Limited (the “Company”) to a limited number of recipients, in connection with a possible investment in the Company (Investment).</a:t>
            </a:r>
          </a:p>
          <a:p>
            <a:pPr marL="0" indent="0" algn="just">
              <a:buNone/>
            </a:pPr>
            <a:r>
              <a:rPr lang="en-US" sz="1000" dirty="0"/>
              <a:t>The purpose of this presentation is to assist the recipient in deciding whether it wishes to proceed with a further investigation of the Company, and in determining the level of any indicative offer it may wish to make in connection with the Investment. This presentation does not constitute an offer or invitation in respect of the Investment, or of any other sale or purchase of securities, or of any of the businesses or assets described in the presentation.</a:t>
            </a:r>
          </a:p>
          <a:p>
            <a:pPr marL="0" indent="0" algn="just">
              <a:buNone/>
            </a:pPr>
            <a:r>
              <a:rPr lang="en-US" sz="1000" dirty="0"/>
              <a:t>The information in this presentation, which does not purport to be comprehensive, has been provided by the Company and has not been independently verified. While the presentation has been prepared in good faith, no representation, warranty, assurance or undertaking (express or implied) is or will be made, and no responsibility or liability is or will be accepted by the Company, or any of the Company's subsidiaries or by any of their respective officers, prospective officers, employees or agents in relation to the adequacy, accuracy, completeness or reasonableness of this presentation, or of any other information (whether written or oral), notice or document supplied or otherwise made available to any interested party or its advisers in connection with the Investment. All and any such responsibility and liability is expressly disclaimed. In particular, but without prejudice to the generality of the foregoing, no representation, warranty, assurance or undertaking is given as to the achievement or reasonableness of any future projections, management estimates, prospects or returns contained in this presentation, or in such other information, notice or document. The recipient acknowledges and agrees that no person has, nor is held out as having, any authority to give any statement, warranty, representation, assurance or undertaking on behalf of the Company in connection with the Investment.</a:t>
            </a:r>
          </a:p>
          <a:p>
            <a:pPr marL="0" indent="0" algn="just">
              <a:buNone/>
            </a:pPr>
            <a:r>
              <a:rPr lang="en-US" sz="1000" dirty="0"/>
              <a:t>To the maximum extent permitted by applicable laws, none of the Company or its related entities or their employees, officers or advisers makes any representation and none of them gives any assurance, guarantee or warranty, express or implied, as to, and none of them takes any responsibility or assumes liability (including in negligence) for the authenticity, validity, accuracy, suitability or completeness of, or any errors in or omissions from, any information, statement or opinion contained in this presentation. </a:t>
            </a:r>
          </a:p>
          <a:p>
            <a:pPr marL="0" indent="0" algn="just">
              <a:buNone/>
            </a:pPr>
            <a:r>
              <a:rPr lang="en-US" sz="1000" dirty="0"/>
              <a:t>This presentation contains certain forward-looking statements which have not been based solely on historical facts but, rather, on the Company’s current expectations about future events and on a number of assumptions which are subject to significant uncertainties and contingencies, many of which are outside the control of the Company and its directors, officers and advisors. Many factors could cause actual results, performance or achievements of the Company to be materially different from these forward-looking statements including, amongst other things, changes in general economic and business conditions, regulatory environment, exchange rates, results of advertising and sales activities, competition, and the availability of resources and materials. The Company undertakes no obligation to update these forward-looking statements for events or circumstances that occur subsequent to such statements or to keep current any of the information provided. Any estimates or projections as to events that may occur in the future (including projections of revenue, expense, net income and performance) are based upon the best judgement of the Company and there is no guarantee that any of these estimates or projections will be achieved. Actual results will vary from the projections and such variations may be material. The Company has no obligation to tell recipients if it becomes aware of any inaccuracy in or omission from the information in this presentation. </a:t>
            </a:r>
          </a:p>
          <a:p>
            <a:pPr marL="0" indent="0" algn="just">
              <a:buNone/>
            </a:pPr>
            <a:r>
              <a:rPr lang="en-US" sz="1000" dirty="0"/>
              <a:t>This presentation should not be considered as the giving of investment advice by the Company or any of its shareholders, directors, officers, agents, employees, or advisers. Each party to whom this document is made available must make its own independent assessment of the Company after making such investigations and taking such advice as may be deemed necessary. If you are in any doubt in relation to these matters, you should consult your stockbroker, bank manager, solicitor, accountant, taxation adviser or other independent financial adviser</a:t>
            </a:r>
          </a:p>
          <a:p>
            <a:pPr marL="0" indent="0" algn="just">
              <a:buNone/>
            </a:pPr>
            <a:r>
              <a:rPr lang="en-US" sz="1000" dirty="0"/>
              <a:t>By accepting this presentation, you acknowledge and agree to be bound by each of the foregoing statements</a:t>
            </a:r>
            <a:endParaRPr lang="en-GB" sz="1000" dirty="0"/>
          </a:p>
        </p:txBody>
      </p:sp>
      <p:sp>
        <p:nvSpPr>
          <p:cNvPr id="4" name="Slide Number Placeholder 3">
            <a:extLst>
              <a:ext uri="{FF2B5EF4-FFF2-40B4-BE49-F238E27FC236}">
                <a16:creationId xmlns:a16="http://schemas.microsoft.com/office/drawing/2014/main" id="{1A29AF6E-F1BB-A54B-B7C9-EDFBBF3BC9BF}"/>
              </a:ext>
            </a:extLst>
          </p:cNvPr>
          <p:cNvSpPr>
            <a:spLocks noGrp="1"/>
          </p:cNvSpPr>
          <p:nvPr>
            <p:ph type="sldNum" sz="quarter" idx="4"/>
          </p:nvPr>
        </p:nvSpPr>
        <p:spPr/>
        <p:txBody>
          <a:bodyPr/>
          <a:lstStyle/>
          <a:p>
            <a:fld id="{B64BF3EB-2768-734E-9802-C371E33845D2}" type="slidenum">
              <a:rPr lang="en-US" smtClean="0"/>
              <a:pPr/>
              <a:t>1</a:t>
            </a:fld>
            <a:endParaRPr lang="en-US" dirty="0"/>
          </a:p>
        </p:txBody>
      </p:sp>
    </p:spTree>
    <p:extLst>
      <p:ext uri="{BB962C8B-B14F-4D97-AF65-F5344CB8AC3E}">
        <p14:creationId xmlns:p14="http://schemas.microsoft.com/office/powerpoint/2010/main" val="275979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A2FFDC-51CC-270C-8FC2-76F90E26D0D6}"/>
              </a:ext>
            </a:extLst>
          </p:cNvPr>
          <p:cNvSpPr>
            <a:spLocks noGrp="1"/>
          </p:cNvSpPr>
          <p:nvPr>
            <p:ph type="title"/>
          </p:nvPr>
        </p:nvSpPr>
        <p:spPr/>
        <p:txBody>
          <a:bodyPr>
            <a:normAutofit/>
          </a:bodyPr>
          <a:lstStyle/>
          <a:p>
            <a:r>
              <a:rPr lang="en-US" b="1" dirty="0">
                <a:solidFill>
                  <a:schemeClr val="bg2"/>
                </a:solidFill>
              </a:rPr>
              <a:t>Kathleen Valley gold</a:t>
            </a:r>
          </a:p>
        </p:txBody>
      </p:sp>
      <p:sp>
        <p:nvSpPr>
          <p:cNvPr id="4" name="Slide Number Placeholder 3">
            <a:extLst>
              <a:ext uri="{FF2B5EF4-FFF2-40B4-BE49-F238E27FC236}">
                <a16:creationId xmlns:a16="http://schemas.microsoft.com/office/drawing/2014/main" id="{2AB5DC25-7DB6-4042-8BDA-8AAA1F0953AA}"/>
              </a:ext>
            </a:extLst>
          </p:cNvPr>
          <p:cNvSpPr>
            <a:spLocks noGrp="1"/>
          </p:cNvSpPr>
          <p:nvPr>
            <p:ph type="sldNum" sz="quarter" idx="4"/>
          </p:nvPr>
        </p:nvSpPr>
        <p:spPr/>
        <p:txBody>
          <a:bodyPr/>
          <a:lstStyle/>
          <a:p>
            <a:fld id="{B64BF3EB-2768-734E-9802-C371E33845D2}" type="slidenum">
              <a:rPr lang="en-US" smtClean="0"/>
              <a:pPr/>
              <a:t>19</a:t>
            </a:fld>
            <a:endParaRPr lang="en-US" dirty="0"/>
          </a:p>
        </p:txBody>
      </p:sp>
      <p:pic>
        <p:nvPicPr>
          <p:cNvPr id="13" name="Picture 12" descr="Map&#10;&#10;Description automatically generated">
            <a:extLst>
              <a:ext uri="{FF2B5EF4-FFF2-40B4-BE49-F238E27FC236}">
                <a16:creationId xmlns:a16="http://schemas.microsoft.com/office/drawing/2014/main" id="{F75366A6-57AE-D8A5-41ED-D9046661E1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719" y="2147038"/>
            <a:ext cx="3945206" cy="3996347"/>
          </a:xfrm>
          <a:prstGeom prst="rect">
            <a:avLst/>
          </a:prstGeom>
        </p:spPr>
      </p:pic>
      <p:pic>
        <p:nvPicPr>
          <p:cNvPr id="5" name="Picture 4">
            <a:extLst>
              <a:ext uri="{FF2B5EF4-FFF2-40B4-BE49-F238E27FC236}">
                <a16:creationId xmlns:a16="http://schemas.microsoft.com/office/drawing/2014/main" id="{C650084D-17C2-E429-E728-187DF54B8AE2}"/>
              </a:ext>
            </a:extLst>
          </p:cNvPr>
          <p:cNvPicPr>
            <a:picLocks noChangeAspect="1"/>
          </p:cNvPicPr>
          <p:nvPr/>
        </p:nvPicPr>
        <p:blipFill>
          <a:blip r:embed="rId3"/>
          <a:stretch>
            <a:fillRect/>
          </a:stretch>
        </p:blipFill>
        <p:spPr>
          <a:xfrm>
            <a:off x="5694889" y="5719863"/>
            <a:ext cx="714475" cy="342948"/>
          </a:xfrm>
          <a:prstGeom prst="rect">
            <a:avLst/>
          </a:prstGeom>
        </p:spPr>
      </p:pic>
      <p:sp>
        <p:nvSpPr>
          <p:cNvPr id="3" name="TextBox 2">
            <a:extLst>
              <a:ext uri="{FF2B5EF4-FFF2-40B4-BE49-F238E27FC236}">
                <a16:creationId xmlns:a16="http://schemas.microsoft.com/office/drawing/2014/main" id="{F67149AF-F37D-24A6-DE63-BF16BEB0DD95}"/>
              </a:ext>
            </a:extLst>
          </p:cNvPr>
          <p:cNvSpPr txBox="1"/>
          <p:nvPr/>
        </p:nvSpPr>
        <p:spPr>
          <a:xfrm>
            <a:off x="7595322" y="5315697"/>
            <a:ext cx="771365" cy="276999"/>
          </a:xfrm>
          <a:prstGeom prst="rect">
            <a:avLst/>
          </a:prstGeom>
          <a:solidFill>
            <a:schemeClr val="bg2">
              <a:lumMod val="20000"/>
              <a:lumOff val="80000"/>
            </a:schemeClr>
          </a:solidFill>
          <a:ln>
            <a:solidFill>
              <a:schemeClr val="bg2"/>
            </a:solidFill>
          </a:ln>
        </p:spPr>
        <p:txBody>
          <a:bodyPr wrap="none" rtlCol="0">
            <a:spAutoFit/>
          </a:bodyPr>
          <a:lstStyle/>
          <a:p>
            <a:r>
              <a:rPr lang="en-US" sz="1200" dirty="0">
                <a:solidFill>
                  <a:schemeClr val="accent2"/>
                </a:solidFill>
              </a:rPr>
              <a:t>Bellevue</a:t>
            </a:r>
          </a:p>
        </p:txBody>
      </p:sp>
      <p:sp>
        <p:nvSpPr>
          <p:cNvPr id="7" name="TextBox 6">
            <a:extLst>
              <a:ext uri="{FF2B5EF4-FFF2-40B4-BE49-F238E27FC236}">
                <a16:creationId xmlns:a16="http://schemas.microsoft.com/office/drawing/2014/main" id="{F33FE7FA-EAC5-81B2-6A34-75EC75AD6069}"/>
              </a:ext>
            </a:extLst>
          </p:cNvPr>
          <p:cNvSpPr txBox="1"/>
          <p:nvPr/>
        </p:nvSpPr>
        <p:spPr>
          <a:xfrm>
            <a:off x="7451631" y="2289469"/>
            <a:ext cx="797013" cy="276999"/>
          </a:xfrm>
          <a:prstGeom prst="rect">
            <a:avLst/>
          </a:prstGeom>
          <a:solidFill>
            <a:schemeClr val="bg2">
              <a:lumMod val="20000"/>
              <a:lumOff val="80000"/>
            </a:schemeClr>
          </a:solidFill>
          <a:ln>
            <a:solidFill>
              <a:schemeClr val="bg2"/>
            </a:solidFill>
          </a:ln>
        </p:spPr>
        <p:txBody>
          <a:bodyPr wrap="none" rtlCol="0">
            <a:spAutoFit/>
          </a:bodyPr>
          <a:lstStyle/>
          <a:p>
            <a:r>
              <a:rPr lang="en-US" sz="1200" dirty="0" err="1">
                <a:solidFill>
                  <a:schemeClr val="accent2"/>
                </a:solidFill>
              </a:rPr>
              <a:t>Liontown</a:t>
            </a:r>
            <a:endParaRPr lang="en-US" sz="1200" dirty="0">
              <a:solidFill>
                <a:schemeClr val="accent2"/>
              </a:solidFill>
            </a:endParaRPr>
          </a:p>
        </p:txBody>
      </p:sp>
      <p:sp>
        <p:nvSpPr>
          <p:cNvPr id="2" name="Content Placeholder 1">
            <a:extLst>
              <a:ext uri="{FF2B5EF4-FFF2-40B4-BE49-F238E27FC236}">
                <a16:creationId xmlns:a16="http://schemas.microsoft.com/office/drawing/2014/main" id="{B9EF4F09-C3C4-0FAA-3D0E-4845938220EA}"/>
              </a:ext>
            </a:extLst>
          </p:cNvPr>
          <p:cNvSpPr>
            <a:spLocks noGrp="1"/>
          </p:cNvSpPr>
          <p:nvPr>
            <p:ph idx="1"/>
          </p:nvPr>
        </p:nvSpPr>
        <p:spPr>
          <a:xfrm>
            <a:off x="681038" y="1082382"/>
            <a:ext cx="8750345" cy="372080"/>
          </a:xfrm>
        </p:spPr>
        <p:txBody>
          <a:bodyPr>
            <a:normAutofit lnSpcReduction="10000"/>
          </a:bodyPr>
          <a:lstStyle/>
          <a:p>
            <a:pPr marL="15875"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Gold project close to Bellevue Gold, farm-in agreements with Mila Resources (LSE: MILA)</a:t>
            </a:r>
            <a:endParaRPr lang="en-US" dirty="0"/>
          </a:p>
          <a:p>
            <a:pPr marL="0" indent="0">
              <a:buNone/>
            </a:pPr>
            <a:endParaRPr lang="en-US" dirty="0"/>
          </a:p>
        </p:txBody>
      </p:sp>
      <p:sp>
        <p:nvSpPr>
          <p:cNvPr id="8" name="Content Placeholder 1">
            <a:extLst>
              <a:ext uri="{FF2B5EF4-FFF2-40B4-BE49-F238E27FC236}">
                <a16:creationId xmlns:a16="http://schemas.microsoft.com/office/drawing/2014/main" id="{7DC495FF-12AD-4ABE-34AA-3822CC027FE1}"/>
              </a:ext>
            </a:extLst>
          </p:cNvPr>
          <p:cNvSpPr txBox="1">
            <a:spLocks/>
          </p:cNvSpPr>
          <p:nvPr/>
        </p:nvSpPr>
        <p:spPr>
          <a:xfrm>
            <a:off x="681038" y="1479281"/>
            <a:ext cx="4848905" cy="528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0">
              <a:lnSpc>
                <a:spcPct val="100000"/>
              </a:lnSpc>
              <a:spcBef>
                <a:spcPts val="0"/>
              </a:spcBef>
              <a:spcAft>
                <a:spcPts val="600"/>
              </a:spcAft>
              <a:buClr>
                <a:schemeClr val="bg2"/>
              </a:buClr>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7 sq km tenement</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50% NGM / 30% Mila / 20% Modern Metals</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8,132m drilled to date </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New high-grade 6.6m section of ~15g gold and 22g silver, new peak gold 27.6g (previous high 14g)</a:t>
            </a:r>
          </a:p>
          <a:p>
            <a:pPr marL="238125" lvl="1" indent="-222250">
              <a:lnSpc>
                <a:spcPct val="100000"/>
              </a:lnSpc>
              <a:spcBef>
                <a:spcPts val="0"/>
              </a:spcBef>
              <a:buClr>
                <a:schemeClr val="bg2"/>
              </a:buClr>
            </a:pPr>
            <a:r>
              <a:rPr lang="en-US" sz="1400" dirty="0">
                <a:latin typeface="Arial" panose="020B0604020202020204" pitchFamily="34" charset="0"/>
                <a:cs typeface="Arial" panose="020B0604020202020204" pitchFamily="34" charset="0"/>
              </a:rPr>
              <a:t>Resource:</a:t>
            </a:r>
          </a:p>
          <a:p>
            <a:pPr marL="454025" lvl="2" indent="-214313">
              <a:lnSpc>
                <a:spcPct val="100000"/>
              </a:lnSpc>
              <a:spcBef>
                <a:spcPts val="0"/>
              </a:spcBef>
              <a:buClr>
                <a:schemeClr val="bg2"/>
              </a:buClr>
            </a:pPr>
            <a:r>
              <a:rPr lang="en-US" sz="1400" dirty="0">
                <a:latin typeface="Arial" panose="020B0604020202020204" pitchFamily="34" charset="0"/>
                <a:cs typeface="Arial" panose="020B0604020202020204" pitchFamily="34" charset="0"/>
              </a:rPr>
              <a:t>Current JORC Inferred 22k oz</a:t>
            </a:r>
          </a:p>
          <a:p>
            <a:pPr marL="454025" lvl="2"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Current JORC Target 145-280k oz</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(16 Nov 2020) Farm-in deal will see NGM’s remaining project share transferred to Mila in exchange for additional Mila shares, subject to exploration expenditure by Mila</a:t>
            </a:r>
          </a:p>
          <a:p>
            <a:pPr marL="0" indent="0">
              <a:buNone/>
            </a:pPr>
            <a:endParaRPr lang="en-US" dirty="0"/>
          </a:p>
        </p:txBody>
      </p:sp>
      <p:pic>
        <p:nvPicPr>
          <p:cNvPr id="9" name="Picture 8">
            <a:extLst>
              <a:ext uri="{FF2B5EF4-FFF2-40B4-BE49-F238E27FC236}">
                <a16:creationId xmlns:a16="http://schemas.microsoft.com/office/drawing/2014/main" id="{33356B9C-63FD-8C3C-0D58-9BC0F747E3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5434" y="4587497"/>
            <a:ext cx="2531007" cy="2218917"/>
          </a:xfrm>
          <a:prstGeom prst="rect">
            <a:avLst/>
          </a:prstGeom>
          <a:ln>
            <a:solidFill>
              <a:schemeClr val="accent2"/>
            </a:solidFill>
          </a:ln>
        </p:spPr>
      </p:pic>
      <p:sp>
        <p:nvSpPr>
          <p:cNvPr id="10" name="Content Placeholder 1">
            <a:extLst>
              <a:ext uri="{FF2B5EF4-FFF2-40B4-BE49-F238E27FC236}">
                <a16:creationId xmlns:a16="http://schemas.microsoft.com/office/drawing/2014/main" id="{C4C98CE5-EF6D-628D-EAB9-00C780C60F60}"/>
              </a:ext>
            </a:extLst>
          </p:cNvPr>
          <p:cNvSpPr txBox="1">
            <a:spLocks/>
          </p:cNvSpPr>
          <p:nvPr/>
        </p:nvSpPr>
        <p:spPr>
          <a:xfrm>
            <a:off x="681038" y="4871013"/>
            <a:ext cx="2117918" cy="1096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NGM currently owns approximately 25% of Mila</a:t>
            </a:r>
            <a:endParaRPr lang="en-US" dirty="0"/>
          </a:p>
        </p:txBody>
      </p:sp>
      <p:cxnSp>
        <p:nvCxnSpPr>
          <p:cNvPr id="11" name="Straight Arrow Connector 10">
            <a:extLst>
              <a:ext uri="{FF2B5EF4-FFF2-40B4-BE49-F238E27FC236}">
                <a16:creationId xmlns:a16="http://schemas.microsoft.com/office/drawing/2014/main" id="{A9610920-D60C-9A1F-E683-445A047BB244}"/>
              </a:ext>
            </a:extLst>
          </p:cNvPr>
          <p:cNvCxnSpPr>
            <a:cxnSpLocks/>
          </p:cNvCxnSpPr>
          <p:nvPr/>
        </p:nvCxnSpPr>
        <p:spPr>
          <a:xfrm flipH="1">
            <a:off x="4511040" y="4167514"/>
            <a:ext cx="2969623" cy="1235846"/>
          </a:xfrm>
          <a:prstGeom prst="straightConnector1">
            <a:avLst/>
          </a:prstGeom>
          <a:ln w="22225">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41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A2FFDC-51CC-270C-8FC2-76F90E26D0D6}"/>
              </a:ext>
            </a:extLst>
          </p:cNvPr>
          <p:cNvSpPr>
            <a:spLocks noGrp="1"/>
          </p:cNvSpPr>
          <p:nvPr>
            <p:ph type="title"/>
          </p:nvPr>
        </p:nvSpPr>
        <p:spPr/>
        <p:txBody>
          <a:bodyPr>
            <a:normAutofit/>
          </a:bodyPr>
          <a:lstStyle/>
          <a:p>
            <a:r>
              <a:rPr lang="en-US" b="1" dirty="0">
                <a:solidFill>
                  <a:schemeClr val="bg2"/>
                </a:solidFill>
              </a:rPr>
              <a:t>Kathleen Valley </a:t>
            </a:r>
            <a:r>
              <a:rPr lang="en-US" dirty="0">
                <a:solidFill>
                  <a:schemeClr val="bg2"/>
                </a:solidFill>
              </a:rPr>
              <a:t>lithium </a:t>
            </a:r>
            <a:endParaRPr lang="en-US" b="1" dirty="0">
              <a:solidFill>
                <a:schemeClr val="bg2"/>
              </a:solidFill>
            </a:endParaRPr>
          </a:p>
        </p:txBody>
      </p:sp>
      <p:sp>
        <p:nvSpPr>
          <p:cNvPr id="4" name="Slide Number Placeholder 3">
            <a:extLst>
              <a:ext uri="{FF2B5EF4-FFF2-40B4-BE49-F238E27FC236}">
                <a16:creationId xmlns:a16="http://schemas.microsoft.com/office/drawing/2014/main" id="{2AB5DC25-7DB6-4042-8BDA-8AAA1F0953AA}"/>
              </a:ext>
            </a:extLst>
          </p:cNvPr>
          <p:cNvSpPr>
            <a:spLocks noGrp="1"/>
          </p:cNvSpPr>
          <p:nvPr>
            <p:ph type="sldNum" sz="quarter" idx="4"/>
          </p:nvPr>
        </p:nvSpPr>
        <p:spPr/>
        <p:txBody>
          <a:bodyPr/>
          <a:lstStyle/>
          <a:p>
            <a:fld id="{B64BF3EB-2768-734E-9802-C371E33845D2}" type="slidenum">
              <a:rPr lang="en-US" smtClean="0"/>
              <a:pPr/>
              <a:t>20</a:t>
            </a:fld>
            <a:endParaRPr lang="en-US" dirty="0"/>
          </a:p>
        </p:txBody>
      </p:sp>
      <p:pic>
        <p:nvPicPr>
          <p:cNvPr id="5" name="Picture 4">
            <a:extLst>
              <a:ext uri="{FF2B5EF4-FFF2-40B4-BE49-F238E27FC236}">
                <a16:creationId xmlns:a16="http://schemas.microsoft.com/office/drawing/2014/main" id="{C650084D-17C2-E429-E728-187DF54B8AE2}"/>
              </a:ext>
            </a:extLst>
          </p:cNvPr>
          <p:cNvPicPr>
            <a:picLocks noChangeAspect="1"/>
          </p:cNvPicPr>
          <p:nvPr/>
        </p:nvPicPr>
        <p:blipFill>
          <a:blip r:embed="rId2"/>
          <a:stretch>
            <a:fillRect/>
          </a:stretch>
        </p:blipFill>
        <p:spPr>
          <a:xfrm>
            <a:off x="5694889" y="5719863"/>
            <a:ext cx="714475" cy="342948"/>
          </a:xfrm>
          <a:prstGeom prst="rect">
            <a:avLst/>
          </a:prstGeom>
        </p:spPr>
      </p:pic>
      <p:sp>
        <p:nvSpPr>
          <p:cNvPr id="3" name="TextBox 2">
            <a:extLst>
              <a:ext uri="{FF2B5EF4-FFF2-40B4-BE49-F238E27FC236}">
                <a16:creationId xmlns:a16="http://schemas.microsoft.com/office/drawing/2014/main" id="{F67149AF-F37D-24A6-DE63-BF16BEB0DD95}"/>
              </a:ext>
            </a:extLst>
          </p:cNvPr>
          <p:cNvSpPr txBox="1"/>
          <p:nvPr/>
        </p:nvSpPr>
        <p:spPr>
          <a:xfrm>
            <a:off x="7595322" y="5315697"/>
            <a:ext cx="771365" cy="276999"/>
          </a:xfrm>
          <a:prstGeom prst="rect">
            <a:avLst/>
          </a:prstGeom>
          <a:solidFill>
            <a:schemeClr val="bg2">
              <a:lumMod val="20000"/>
              <a:lumOff val="80000"/>
            </a:schemeClr>
          </a:solidFill>
          <a:ln>
            <a:solidFill>
              <a:schemeClr val="bg2"/>
            </a:solidFill>
          </a:ln>
        </p:spPr>
        <p:txBody>
          <a:bodyPr wrap="none" rtlCol="0">
            <a:spAutoFit/>
          </a:bodyPr>
          <a:lstStyle/>
          <a:p>
            <a:r>
              <a:rPr lang="en-US" sz="1200" dirty="0">
                <a:solidFill>
                  <a:schemeClr val="accent2"/>
                </a:solidFill>
              </a:rPr>
              <a:t>Bellevue</a:t>
            </a:r>
          </a:p>
        </p:txBody>
      </p:sp>
      <p:sp>
        <p:nvSpPr>
          <p:cNvPr id="7" name="TextBox 6">
            <a:extLst>
              <a:ext uri="{FF2B5EF4-FFF2-40B4-BE49-F238E27FC236}">
                <a16:creationId xmlns:a16="http://schemas.microsoft.com/office/drawing/2014/main" id="{F33FE7FA-EAC5-81B2-6A34-75EC75AD6069}"/>
              </a:ext>
            </a:extLst>
          </p:cNvPr>
          <p:cNvSpPr txBox="1"/>
          <p:nvPr/>
        </p:nvSpPr>
        <p:spPr>
          <a:xfrm>
            <a:off x="7451631" y="2289469"/>
            <a:ext cx="797013" cy="276999"/>
          </a:xfrm>
          <a:prstGeom prst="rect">
            <a:avLst/>
          </a:prstGeom>
          <a:solidFill>
            <a:schemeClr val="bg2">
              <a:lumMod val="20000"/>
              <a:lumOff val="80000"/>
            </a:schemeClr>
          </a:solidFill>
          <a:ln>
            <a:solidFill>
              <a:schemeClr val="bg2"/>
            </a:solidFill>
          </a:ln>
        </p:spPr>
        <p:txBody>
          <a:bodyPr wrap="none" rtlCol="0">
            <a:spAutoFit/>
          </a:bodyPr>
          <a:lstStyle/>
          <a:p>
            <a:r>
              <a:rPr lang="en-US" sz="1200" dirty="0" err="1">
                <a:solidFill>
                  <a:schemeClr val="accent2"/>
                </a:solidFill>
              </a:rPr>
              <a:t>Liontown</a:t>
            </a:r>
            <a:endParaRPr lang="en-US" sz="1200" dirty="0">
              <a:solidFill>
                <a:schemeClr val="accent2"/>
              </a:solidFill>
            </a:endParaRPr>
          </a:p>
        </p:txBody>
      </p:sp>
      <p:sp>
        <p:nvSpPr>
          <p:cNvPr id="2" name="Content Placeholder 1">
            <a:extLst>
              <a:ext uri="{FF2B5EF4-FFF2-40B4-BE49-F238E27FC236}">
                <a16:creationId xmlns:a16="http://schemas.microsoft.com/office/drawing/2014/main" id="{B9EF4F09-C3C4-0FAA-3D0E-4845938220EA}"/>
              </a:ext>
            </a:extLst>
          </p:cNvPr>
          <p:cNvSpPr>
            <a:spLocks noGrp="1"/>
          </p:cNvSpPr>
          <p:nvPr>
            <p:ph idx="1"/>
          </p:nvPr>
        </p:nvSpPr>
        <p:spPr>
          <a:xfrm>
            <a:off x="681038" y="1004325"/>
            <a:ext cx="8750345" cy="692398"/>
          </a:xfrm>
        </p:spPr>
        <p:txBody>
          <a:bodyPr>
            <a:normAutofit/>
          </a:bodyPr>
          <a:lstStyle/>
          <a:p>
            <a:pPr marL="15875"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Agreement with </a:t>
            </a:r>
            <a:r>
              <a:rPr lang="en-US" sz="1400" b="1" dirty="0" err="1">
                <a:latin typeface="Arial" panose="020B0604020202020204" pitchFamily="34" charset="0"/>
                <a:cs typeface="Arial" panose="020B0604020202020204" pitchFamily="34" charset="0"/>
              </a:rPr>
              <a:t>Liontown</a:t>
            </a:r>
            <a:r>
              <a:rPr lang="en-US" sz="1400" b="1" dirty="0">
                <a:latin typeface="Arial" panose="020B0604020202020204" pitchFamily="34" charset="0"/>
                <a:cs typeface="Arial" panose="020B0604020202020204" pitchFamily="34" charset="0"/>
              </a:rPr>
              <a:t> (ASX: LTR) to explore for lithium on NGM tenement which is close to </a:t>
            </a:r>
            <a:r>
              <a:rPr lang="en-US" sz="1400" b="1" dirty="0" err="1">
                <a:latin typeface="Arial" panose="020B0604020202020204" pitchFamily="34" charset="0"/>
                <a:cs typeface="Arial" panose="020B0604020202020204" pitchFamily="34" charset="0"/>
              </a:rPr>
              <a:t>Liontown</a:t>
            </a:r>
            <a:r>
              <a:rPr lang="en-US" sz="1400" b="1" dirty="0">
                <a:latin typeface="Arial" panose="020B0604020202020204" pitchFamily="34" charset="0"/>
                <a:cs typeface="Arial" panose="020B0604020202020204" pitchFamily="34" charset="0"/>
              </a:rPr>
              <a:t> mine and mill in construction</a:t>
            </a:r>
            <a:endParaRPr lang="en-US" dirty="0"/>
          </a:p>
        </p:txBody>
      </p:sp>
      <p:sp>
        <p:nvSpPr>
          <p:cNvPr id="8" name="Content Placeholder 1">
            <a:extLst>
              <a:ext uri="{FF2B5EF4-FFF2-40B4-BE49-F238E27FC236}">
                <a16:creationId xmlns:a16="http://schemas.microsoft.com/office/drawing/2014/main" id="{7DC495FF-12AD-4ABE-34AA-3822CC027FE1}"/>
              </a:ext>
            </a:extLst>
          </p:cNvPr>
          <p:cNvSpPr txBox="1">
            <a:spLocks/>
          </p:cNvSpPr>
          <p:nvPr/>
        </p:nvSpPr>
        <p:spPr>
          <a:xfrm>
            <a:off x="681038" y="1479278"/>
            <a:ext cx="4848905" cy="528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0">
              <a:lnSpc>
                <a:spcPct val="100000"/>
              </a:lnSpc>
              <a:spcBef>
                <a:spcPts val="0"/>
              </a:spcBef>
              <a:spcAft>
                <a:spcPts val="600"/>
              </a:spcAft>
              <a:buClr>
                <a:schemeClr val="bg2"/>
              </a:buClr>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7 sq km tenement </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50% NGM / 30% Mila / 20% Modern Metals</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Mapping hard rock lithium bearing pegmatites at the project with surface values of up to 3.5% Li2O</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The pegmatites resemble those expected to be mined by </a:t>
            </a:r>
            <a:r>
              <a:rPr lang="en-US" sz="1400" dirty="0" err="1">
                <a:latin typeface="Arial" panose="020B0604020202020204" pitchFamily="34" charset="0"/>
                <a:cs typeface="Arial" panose="020B0604020202020204" pitchFamily="34" charset="0"/>
              </a:rPr>
              <a:t>Liontown</a:t>
            </a:r>
            <a:r>
              <a:rPr lang="en-US" sz="1400" dirty="0">
                <a:latin typeface="Arial" panose="020B0604020202020204" pitchFamily="34" charset="0"/>
                <a:cs typeface="Arial" panose="020B0604020202020204" pitchFamily="34" charset="0"/>
              </a:rPr>
              <a:t> just 7.5km to the north</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Independent Geological Consultants, CSA Global, share the opinion that the site has good potential for hosting lithium spodumene bearing pegmatites</a:t>
            </a:r>
          </a:p>
          <a:p>
            <a:endParaRPr lang="en-US" dirty="0"/>
          </a:p>
        </p:txBody>
      </p:sp>
      <p:pic>
        <p:nvPicPr>
          <p:cNvPr id="11" name="Picture 10" descr="A map of a city&#10;&#10;Description automatically generated">
            <a:extLst>
              <a:ext uri="{FF2B5EF4-FFF2-40B4-BE49-F238E27FC236}">
                <a16:creationId xmlns:a16="http://schemas.microsoft.com/office/drawing/2014/main" id="{38BDB234-843F-8A4B-E8D7-F115B2885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2719" y="2147039"/>
            <a:ext cx="3945206" cy="3996442"/>
          </a:xfrm>
          <a:prstGeom prst="rect">
            <a:avLst/>
          </a:prstGeom>
        </p:spPr>
      </p:pic>
      <p:pic>
        <p:nvPicPr>
          <p:cNvPr id="12" name="Picture 11">
            <a:extLst>
              <a:ext uri="{FF2B5EF4-FFF2-40B4-BE49-F238E27FC236}">
                <a16:creationId xmlns:a16="http://schemas.microsoft.com/office/drawing/2014/main" id="{1D79952C-16CF-9423-D0ED-61A7965202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8975" y="4890927"/>
            <a:ext cx="1489048" cy="1869142"/>
          </a:xfrm>
          <a:prstGeom prst="rect">
            <a:avLst/>
          </a:prstGeom>
          <a:ln>
            <a:solidFill>
              <a:schemeClr val="bg2"/>
            </a:solidFill>
          </a:ln>
        </p:spPr>
      </p:pic>
      <p:cxnSp>
        <p:nvCxnSpPr>
          <p:cNvPr id="14" name="Straight Arrow Connector 13">
            <a:extLst>
              <a:ext uri="{FF2B5EF4-FFF2-40B4-BE49-F238E27FC236}">
                <a16:creationId xmlns:a16="http://schemas.microsoft.com/office/drawing/2014/main" id="{173EBD46-93B2-2EFF-27DB-79398AA6633E}"/>
              </a:ext>
            </a:extLst>
          </p:cNvPr>
          <p:cNvCxnSpPr>
            <a:cxnSpLocks/>
          </p:cNvCxnSpPr>
          <p:nvPr/>
        </p:nvCxnSpPr>
        <p:spPr>
          <a:xfrm flipH="1">
            <a:off x="5351293" y="4602480"/>
            <a:ext cx="1540292" cy="851716"/>
          </a:xfrm>
          <a:prstGeom prst="straightConnector1">
            <a:avLst/>
          </a:prstGeom>
          <a:ln w="22225">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45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A2FFDC-51CC-270C-8FC2-76F90E26D0D6}"/>
              </a:ext>
            </a:extLst>
          </p:cNvPr>
          <p:cNvSpPr>
            <a:spLocks noGrp="1"/>
          </p:cNvSpPr>
          <p:nvPr>
            <p:ph type="title"/>
          </p:nvPr>
        </p:nvSpPr>
        <p:spPr/>
        <p:txBody>
          <a:bodyPr>
            <a:normAutofit/>
          </a:bodyPr>
          <a:lstStyle/>
          <a:p>
            <a:r>
              <a:rPr lang="en-US" b="1" dirty="0">
                <a:solidFill>
                  <a:schemeClr val="bg2"/>
                </a:solidFill>
              </a:rPr>
              <a:t>Highway and Volcano Bay</a:t>
            </a:r>
          </a:p>
        </p:txBody>
      </p:sp>
      <p:sp>
        <p:nvSpPr>
          <p:cNvPr id="2" name="Content Placeholder 1">
            <a:extLst>
              <a:ext uri="{FF2B5EF4-FFF2-40B4-BE49-F238E27FC236}">
                <a16:creationId xmlns:a16="http://schemas.microsoft.com/office/drawing/2014/main" id="{B9EF4F09-C3C4-0FAA-3D0E-4845938220EA}"/>
              </a:ext>
            </a:extLst>
          </p:cNvPr>
          <p:cNvSpPr>
            <a:spLocks noGrp="1"/>
          </p:cNvSpPr>
          <p:nvPr>
            <p:ph idx="1"/>
          </p:nvPr>
        </p:nvSpPr>
        <p:spPr>
          <a:xfrm>
            <a:off x="681038" y="1395885"/>
            <a:ext cx="4954411" cy="5639496"/>
          </a:xfrm>
        </p:spPr>
        <p:txBody>
          <a:bodyPr>
            <a:normAutofit/>
          </a:bodyPr>
          <a:lstStyle/>
          <a:p>
            <a:pPr marL="15875" indent="0">
              <a:lnSpc>
                <a:spcPct val="100000"/>
              </a:lnSpc>
              <a:spcBef>
                <a:spcPts val="0"/>
              </a:spcBef>
              <a:buClr>
                <a:schemeClr val="bg2"/>
              </a:buClr>
              <a:buNone/>
            </a:pPr>
            <a:endParaRPr lang="en-US" sz="1400" dirty="0">
              <a:latin typeface="Arial" panose="020B0604020202020204" pitchFamily="34" charset="0"/>
              <a:cs typeface="Arial" panose="020B0604020202020204" pitchFamily="34" charset="0"/>
            </a:endParaRPr>
          </a:p>
          <a:p>
            <a:pPr marL="15875" lvl="1"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Highway</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63.9 sq km tenement</a:t>
            </a:r>
          </a:p>
          <a:p>
            <a:pPr marL="238125" lvl="1" indent="-222250">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Early greenfield stage with exploration targets</a:t>
            </a:r>
          </a:p>
          <a:p>
            <a:pPr marL="454025" lvl="1"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Tholeiite intrusive nickel-copper-cobalt, komatiite volcanic nickel-copper-cobalt, nickel-cobalt laterite, </a:t>
            </a:r>
            <a:r>
              <a:rPr lang="en-US" sz="1400" dirty="0" err="1">
                <a:latin typeface="Arial" panose="020B0604020202020204" pitchFamily="34" charset="0"/>
                <a:cs typeface="Arial" panose="020B0604020202020204" pitchFamily="34" charset="0"/>
              </a:rPr>
              <a:t>archaean</a:t>
            </a:r>
            <a:r>
              <a:rPr lang="en-US" sz="1400" dirty="0">
                <a:latin typeface="Arial" panose="020B0604020202020204" pitchFamily="34" charset="0"/>
                <a:cs typeface="Arial" panose="020B0604020202020204" pitchFamily="34" charset="0"/>
              </a:rPr>
              <a:t> orogenic gold and tropicana-style gold</a:t>
            </a:r>
          </a:p>
          <a:p>
            <a:pPr marL="15874" indent="0">
              <a:lnSpc>
                <a:spcPct val="100000"/>
              </a:lnSpc>
              <a:spcBef>
                <a:spcPts val="0"/>
              </a:spcBef>
              <a:spcAft>
                <a:spcPts val="600"/>
              </a:spcAft>
              <a:buClr>
                <a:schemeClr val="bg2"/>
              </a:buClr>
              <a:buNone/>
            </a:pPr>
            <a:r>
              <a:rPr lang="en-US" sz="1400" b="1" dirty="0">
                <a:latin typeface="Arial" panose="020B0604020202020204" pitchFamily="34" charset="0"/>
                <a:cs typeface="Arial" panose="020B0604020202020204" pitchFamily="34" charset="0"/>
              </a:rPr>
              <a:t>Volcano Bay</a:t>
            </a:r>
          </a:p>
          <a:p>
            <a:pPr marL="230187"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49.3 sq km tenement</a:t>
            </a:r>
          </a:p>
          <a:p>
            <a:pPr marL="230187"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AngloGold Ashanti auger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(2011) identified ultramafic intrusive - could hold nickel-copper </a:t>
            </a:r>
            <a:r>
              <a:rPr lang="en-US" sz="1400" dirty="0" err="1">
                <a:latin typeface="Arial" panose="020B0604020202020204" pitchFamily="34" charset="0"/>
                <a:cs typeface="Arial" panose="020B0604020202020204" pitchFamily="34" charset="0"/>
              </a:rPr>
              <a:t>sulphide</a:t>
            </a:r>
            <a:endParaRPr lang="en-US" sz="1400" dirty="0">
              <a:latin typeface="Arial" panose="020B0604020202020204" pitchFamily="34" charset="0"/>
              <a:cs typeface="Arial" panose="020B0604020202020204" pitchFamily="34" charset="0"/>
            </a:endParaRPr>
          </a:p>
          <a:p>
            <a:pPr marL="230187"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Prospective for copper-gold with early exploration returning auger values of 4 ppb gold</a:t>
            </a:r>
          </a:p>
          <a:p>
            <a:pPr marL="230187" indent="-214313">
              <a:lnSpc>
                <a:spcPct val="100000"/>
              </a:lnSpc>
              <a:spcBef>
                <a:spcPts val="0"/>
              </a:spcBef>
              <a:spcAft>
                <a:spcPts val="600"/>
              </a:spcAft>
              <a:buClr>
                <a:schemeClr val="bg2"/>
              </a:buClr>
            </a:pPr>
            <a:r>
              <a:rPr lang="en-US" sz="1400" dirty="0">
                <a:latin typeface="Arial" panose="020B0604020202020204" pitchFamily="34" charset="0"/>
                <a:cs typeface="Arial" panose="020B0604020202020204" pitchFamily="34" charset="0"/>
              </a:rPr>
              <a:t>Auger soil geochemical survey returned three anomalous areas</a:t>
            </a:r>
          </a:p>
          <a:p>
            <a:pPr marL="454025" lvl="1" indent="-214313">
              <a:lnSpc>
                <a:spcPct val="100000"/>
              </a:lnSpc>
              <a:spcBef>
                <a:spcPts val="0"/>
              </a:spcBef>
              <a:buClr>
                <a:schemeClr val="bg2"/>
              </a:buClr>
            </a:pPr>
            <a:r>
              <a:rPr lang="en-US" sz="1400" dirty="0">
                <a:latin typeface="Arial" panose="020B0604020202020204" pitchFamily="34" charset="0"/>
                <a:cs typeface="Arial" panose="020B0604020202020204" pitchFamily="34" charset="0"/>
              </a:rPr>
              <a:t>Two platinum-palladium</a:t>
            </a:r>
          </a:p>
          <a:p>
            <a:pPr marL="454025" lvl="1" indent="-214313">
              <a:lnSpc>
                <a:spcPct val="100000"/>
              </a:lnSpc>
              <a:spcBef>
                <a:spcPts val="0"/>
              </a:spcBef>
              <a:buClr>
                <a:schemeClr val="bg2"/>
              </a:buClr>
            </a:pPr>
            <a:r>
              <a:rPr lang="en-US" sz="1400" dirty="0">
                <a:latin typeface="Arial" panose="020B0604020202020204" pitchFamily="34" charset="0"/>
                <a:cs typeface="Arial" panose="020B0604020202020204" pitchFamily="34" charset="0"/>
              </a:rPr>
              <a:t>One gold</a:t>
            </a:r>
          </a:p>
          <a:p>
            <a:pPr marL="454025" lvl="1" indent="-214313">
              <a:lnSpc>
                <a:spcPct val="100000"/>
              </a:lnSpc>
              <a:spcBef>
                <a:spcPts val="0"/>
              </a:spcBef>
              <a:buClr>
                <a:schemeClr val="bg2"/>
              </a:buClr>
            </a:pPr>
            <a:r>
              <a:rPr lang="en-US" sz="1400" dirty="0">
                <a:latin typeface="Arial" panose="020B0604020202020204" pitchFamily="34" charset="0"/>
                <a:cs typeface="Arial" panose="020B0604020202020204" pitchFamily="34" charset="0"/>
              </a:rPr>
              <a:t>Both intimately associated with magnetic features beneath cover - never tested</a:t>
            </a:r>
          </a:p>
          <a:p>
            <a:pPr marL="15874" lvl="1" indent="0">
              <a:lnSpc>
                <a:spcPct val="100000"/>
              </a:lnSpc>
              <a:spcBef>
                <a:spcPts val="0"/>
              </a:spcBef>
              <a:spcAft>
                <a:spcPts val="600"/>
              </a:spcAft>
              <a:buClr>
                <a:schemeClr val="bg2"/>
              </a:buClr>
              <a:buNone/>
            </a:pPr>
            <a:endParaRPr lang="en-US" sz="1400" b="1" dirty="0">
              <a:latin typeface="Arial" panose="020B0604020202020204" pitchFamily="34" charset="0"/>
              <a:cs typeface="Arial" panose="020B0604020202020204" pitchFamily="34" charset="0"/>
            </a:endParaRPr>
          </a:p>
          <a:p>
            <a:pPr marL="15874" lvl="1" indent="0">
              <a:lnSpc>
                <a:spcPct val="100000"/>
              </a:lnSpc>
              <a:spcBef>
                <a:spcPts val="0"/>
              </a:spcBef>
              <a:spcAft>
                <a:spcPts val="600"/>
              </a:spcAft>
              <a:buClr>
                <a:schemeClr val="bg2"/>
              </a:buClr>
              <a:buNone/>
            </a:pPr>
            <a:r>
              <a:rPr lang="en-US" sz="1400" dirty="0">
                <a:latin typeface="Arial" panose="020B0604020202020204" pitchFamily="34" charset="0"/>
                <a:cs typeface="Arial" panose="020B0604020202020204" pitchFamily="34" charset="0"/>
              </a:rPr>
              <a:t>Both projects 70% NGM / 30% Modern Metals and others</a:t>
            </a:r>
          </a:p>
          <a:p>
            <a:pPr marL="239712" lvl="1" indent="0">
              <a:lnSpc>
                <a:spcPct val="100000"/>
              </a:lnSpc>
              <a:spcBef>
                <a:spcPts val="0"/>
              </a:spcBef>
              <a:spcAft>
                <a:spcPts val="600"/>
              </a:spcAft>
              <a:buClr>
                <a:schemeClr val="bg2"/>
              </a:buClr>
              <a:buNone/>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endParaRPr lang="en-US" sz="1400" dirty="0">
              <a:latin typeface="Arial" panose="020B0604020202020204" pitchFamily="34" charset="0"/>
              <a:cs typeface="Arial" panose="020B0604020202020204" pitchFamily="34" charset="0"/>
            </a:endParaRPr>
          </a:p>
          <a:p>
            <a:pPr marL="238125" lvl="1" indent="-222250">
              <a:lnSpc>
                <a:spcPct val="100000"/>
              </a:lnSpc>
              <a:spcBef>
                <a:spcPts val="0"/>
              </a:spcBef>
              <a:spcAft>
                <a:spcPts val="600"/>
              </a:spcAft>
              <a:buClr>
                <a:schemeClr val="bg2"/>
              </a:buClr>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AB5DC25-7DB6-4042-8BDA-8AAA1F0953AA}"/>
              </a:ext>
            </a:extLst>
          </p:cNvPr>
          <p:cNvSpPr>
            <a:spLocks noGrp="1"/>
          </p:cNvSpPr>
          <p:nvPr>
            <p:ph type="sldNum" sz="quarter" idx="4"/>
          </p:nvPr>
        </p:nvSpPr>
        <p:spPr/>
        <p:txBody>
          <a:bodyPr/>
          <a:lstStyle/>
          <a:p>
            <a:fld id="{B64BF3EB-2768-734E-9802-C371E33845D2}" type="slidenum">
              <a:rPr lang="en-US" smtClean="0"/>
              <a:pPr/>
              <a:t>21</a:t>
            </a:fld>
            <a:endParaRPr lang="en-US" dirty="0"/>
          </a:p>
        </p:txBody>
      </p:sp>
      <p:sp>
        <p:nvSpPr>
          <p:cNvPr id="11" name="Content Placeholder 8">
            <a:extLst>
              <a:ext uri="{FF2B5EF4-FFF2-40B4-BE49-F238E27FC236}">
                <a16:creationId xmlns:a16="http://schemas.microsoft.com/office/drawing/2014/main" id="{828BA855-5373-4376-8955-D480E6AF53D6}"/>
              </a:ext>
            </a:extLst>
          </p:cNvPr>
          <p:cNvSpPr txBox="1">
            <a:spLocks/>
          </p:cNvSpPr>
          <p:nvPr/>
        </p:nvSpPr>
        <p:spPr>
          <a:xfrm>
            <a:off x="177247" y="3363884"/>
            <a:ext cx="5658837" cy="1658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Avenir Next LT Pro" panose="020B0504020202020204" pitchFamily="34" charset="77"/>
                <a:ea typeface="+mn-ea"/>
                <a:cs typeface="+mn-cs"/>
              </a:defRPr>
            </a:lvl1pPr>
            <a:lvl2pPr marL="452438" indent="-227013"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2pPr>
            <a:lvl3pPr marL="712788" indent="-2254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3pPr>
            <a:lvl4pPr marL="985838" indent="-238125"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4pPr>
            <a:lvl5pPr marL="1201738" indent="-20478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lvl="2" indent="-171450">
              <a:lnSpc>
                <a:spcPct val="100000"/>
              </a:lnSpc>
              <a:spcBef>
                <a:spcPts val="0"/>
              </a:spcBef>
              <a:spcAft>
                <a:spcPts val="600"/>
              </a:spcAft>
            </a:pPr>
            <a:endParaRPr lang="en-US" sz="1400" dirty="0"/>
          </a:p>
          <a:p>
            <a:pPr marL="439738" lvl="2" indent="-171450">
              <a:lnSpc>
                <a:spcPct val="100000"/>
              </a:lnSpc>
              <a:spcBef>
                <a:spcPts val="0"/>
              </a:spcBef>
              <a:spcAft>
                <a:spcPts val="600"/>
              </a:spcAft>
            </a:pPr>
            <a:endParaRPr lang="en-US" sz="1400" dirty="0"/>
          </a:p>
          <a:p>
            <a:pPr marL="179388" lvl="1" indent="-171450">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lvl="1">
              <a:lnSpc>
                <a:spcPct val="100000"/>
              </a:lnSpc>
              <a:spcBef>
                <a:spcPts val="0"/>
              </a:spcBef>
              <a:spcAft>
                <a:spcPts val="600"/>
              </a:spcAft>
            </a:pPr>
            <a:endParaRPr lang="en-US" sz="1400" dirty="0"/>
          </a:p>
          <a:p>
            <a:pPr marL="225425" lvl="1" indent="0">
              <a:lnSpc>
                <a:spcPct val="100000"/>
              </a:lnSpc>
              <a:spcBef>
                <a:spcPts val="0"/>
              </a:spcBef>
              <a:spcAft>
                <a:spcPts val="600"/>
              </a:spcAft>
              <a:buFont typeface="Arial" panose="020B0604020202020204" pitchFamily="34" charset="0"/>
              <a:buNone/>
            </a:pPr>
            <a:endParaRPr lang="en-US" sz="1400" dirty="0"/>
          </a:p>
          <a:p>
            <a:pPr marL="487363" lvl="2" indent="0">
              <a:lnSpc>
                <a:spcPct val="100000"/>
              </a:lnSpc>
              <a:spcBef>
                <a:spcPts val="0"/>
              </a:spcBef>
              <a:spcAft>
                <a:spcPts val="600"/>
              </a:spcAft>
              <a:buFont typeface="Arial" panose="020B0604020202020204" pitchFamily="34" charset="0"/>
              <a:buNone/>
            </a:pPr>
            <a:endParaRPr lang="en-US" sz="1400" dirty="0"/>
          </a:p>
          <a:p>
            <a:pPr lvl="1">
              <a:lnSpc>
                <a:spcPct val="100000"/>
              </a:lnSpc>
              <a:spcBef>
                <a:spcPts val="0"/>
              </a:spcBef>
              <a:spcAft>
                <a:spcPts val="600"/>
              </a:spcAft>
            </a:pPr>
            <a:endParaRPr lang="en-US" sz="1400" dirty="0"/>
          </a:p>
          <a:p>
            <a:pPr marL="0" indent="0">
              <a:lnSpc>
                <a:spcPct val="100000"/>
              </a:lnSpc>
              <a:spcBef>
                <a:spcPts val="0"/>
              </a:spcBef>
              <a:spcAft>
                <a:spcPts val="600"/>
              </a:spcAft>
              <a:buFont typeface="Arial" panose="020B0604020202020204" pitchFamily="34" charset="0"/>
              <a:buNone/>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US" sz="1400" dirty="0"/>
          </a:p>
          <a:p>
            <a:pPr>
              <a:lnSpc>
                <a:spcPct val="100000"/>
              </a:lnSpc>
              <a:spcBef>
                <a:spcPts val="0"/>
              </a:spcBef>
              <a:spcAft>
                <a:spcPts val="600"/>
              </a:spcAft>
            </a:pPr>
            <a:endParaRPr lang="en-GB" sz="1400" dirty="0"/>
          </a:p>
        </p:txBody>
      </p:sp>
      <p:pic>
        <p:nvPicPr>
          <p:cNvPr id="8" name="Picture 7" descr="Diagram&#10;&#10;Description automatically generated">
            <a:extLst>
              <a:ext uri="{FF2B5EF4-FFF2-40B4-BE49-F238E27FC236}">
                <a16:creationId xmlns:a16="http://schemas.microsoft.com/office/drawing/2014/main" id="{99A1D441-C539-94ED-053B-3E42BDAB30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5450" y="2210486"/>
            <a:ext cx="3919744" cy="3893961"/>
          </a:xfrm>
          <a:prstGeom prst="rect">
            <a:avLst/>
          </a:prstGeom>
          <a:ln>
            <a:solidFill>
              <a:schemeClr val="accent4"/>
            </a:solidFill>
          </a:ln>
        </p:spPr>
      </p:pic>
      <p:sp>
        <p:nvSpPr>
          <p:cNvPr id="5" name="TextBox 4">
            <a:extLst>
              <a:ext uri="{FF2B5EF4-FFF2-40B4-BE49-F238E27FC236}">
                <a16:creationId xmlns:a16="http://schemas.microsoft.com/office/drawing/2014/main" id="{2234CD6D-7C2F-CAF3-0227-AD595088DC8E}"/>
              </a:ext>
            </a:extLst>
          </p:cNvPr>
          <p:cNvSpPr txBox="1"/>
          <p:nvPr/>
        </p:nvSpPr>
        <p:spPr>
          <a:xfrm>
            <a:off x="652078" y="1068701"/>
            <a:ext cx="7867456" cy="307777"/>
          </a:xfrm>
          <a:prstGeom prst="rect">
            <a:avLst/>
          </a:prstGeom>
          <a:noFill/>
        </p:spPr>
        <p:txBody>
          <a:bodyPr wrap="square">
            <a:spAutoFit/>
          </a:bodyPr>
          <a:lstStyle/>
          <a:p>
            <a:pPr marL="15875" indent="0">
              <a:lnSpc>
                <a:spcPct val="100000"/>
              </a:lnSpc>
              <a:spcBef>
                <a:spcPts val="0"/>
              </a:spcBef>
              <a:buClr>
                <a:schemeClr val="bg2"/>
              </a:buClr>
              <a:buNone/>
            </a:pPr>
            <a:r>
              <a:rPr lang="en-US" sz="1400" b="1" dirty="0">
                <a:latin typeface="Arial" panose="020B0604020202020204" pitchFamily="34" charset="0"/>
                <a:cs typeface="Arial" panose="020B0604020202020204" pitchFamily="34" charset="0"/>
              </a:rPr>
              <a:t>Two adjacent tenements with gold and battery metals potential</a:t>
            </a:r>
          </a:p>
        </p:txBody>
      </p:sp>
    </p:spTree>
    <p:extLst>
      <p:ext uri="{BB962C8B-B14F-4D97-AF65-F5344CB8AC3E}">
        <p14:creationId xmlns:p14="http://schemas.microsoft.com/office/powerpoint/2010/main" val="84456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509A-202A-3B09-3831-ADA798657F76}"/>
              </a:ext>
            </a:extLst>
          </p:cNvPr>
          <p:cNvSpPr>
            <a:spLocks noGrp="1"/>
          </p:cNvSpPr>
          <p:nvPr>
            <p:ph type="title"/>
          </p:nvPr>
        </p:nvSpPr>
        <p:spPr/>
        <p:txBody>
          <a:bodyPr>
            <a:normAutofit/>
          </a:bodyPr>
          <a:lstStyle/>
          <a:p>
            <a:r>
              <a:rPr lang="en-US" b="1" dirty="0">
                <a:solidFill>
                  <a:schemeClr val="bg2"/>
                </a:solidFill>
              </a:rPr>
              <a:t>Timetable to listing</a:t>
            </a:r>
          </a:p>
        </p:txBody>
      </p:sp>
      <p:graphicFrame>
        <p:nvGraphicFramePr>
          <p:cNvPr id="41" name="Table 6">
            <a:extLst>
              <a:ext uri="{FF2B5EF4-FFF2-40B4-BE49-F238E27FC236}">
                <a16:creationId xmlns:a16="http://schemas.microsoft.com/office/drawing/2014/main" id="{00B3E55E-E692-4CF5-EF61-87F6424D57AF}"/>
              </a:ext>
            </a:extLst>
          </p:cNvPr>
          <p:cNvGraphicFramePr>
            <a:graphicFrameLocks/>
          </p:cNvGraphicFramePr>
          <p:nvPr>
            <p:extLst>
              <p:ext uri="{D42A27DB-BD31-4B8C-83A1-F6EECF244321}">
                <p14:modId xmlns:p14="http://schemas.microsoft.com/office/powerpoint/2010/main" val="4225443072"/>
              </p:ext>
            </p:extLst>
          </p:nvPr>
        </p:nvGraphicFramePr>
        <p:xfrm>
          <a:off x="738998" y="1653700"/>
          <a:ext cx="7423695" cy="4931320"/>
        </p:xfrm>
        <a:graphic>
          <a:graphicData uri="http://schemas.openxmlformats.org/drawingml/2006/table">
            <a:tbl>
              <a:tblPr firstRow="1" bandRow="1">
                <a:tableStyleId>{72833802-FEF1-4C79-8D5D-14CF1EAF98D9}</a:tableStyleId>
              </a:tblPr>
              <a:tblGrid>
                <a:gridCol w="2789046">
                  <a:extLst>
                    <a:ext uri="{9D8B030D-6E8A-4147-A177-3AD203B41FA5}">
                      <a16:colId xmlns:a16="http://schemas.microsoft.com/office/drawing/2014/main" val="2995360230"/>
                    </a:ext>
                  </a:extLst>
                </a:gridCol>
                <a:gridCol w="514961">
                  <a:extLst>
                    <a:ext uri="{9D8B030D-6E8A-4147-A177-3AD203B41FA5}">
                      <a16:colId xmlns:a16="http://schemas.microsoft.com/office/drawing/2014/main" val="2283596730"/>
                    </a:ext>
                  </a:extLst>
                </a:gridCol>
                <a:gridCol w="514961">
                  <a:extLst>
                    <a:ext uri="{9D8B030D-6E8A-4147-A177-3AD203B41FA5}">
                      <a16:colId xmlns:a16="http://schemas.microsoft.com/office/drawing/2014/main" val="2427497455"/>
                    </a:ext>
                  </a:extLst>
                </a:gridCol>
                <a:gridCol w="514961">
                  <a:extLst>
                    <a:ext uri="{9D8B030D-6E8A-4147-A177-3AD203B41FA5}">
                      <a16:colId xmlns:a16="http://schemas.microsoft.com/office/drawing/2014/main" val="851822081"/>
                    </a:ext>
                  </a:extLst>
                </a:gridCol>
                <a:gridCol w="514961">
                  <a:extLst>
                    <a:ext uri="{9D8B030D-6E8A-4147-A177-3AD203B41FA5}">
                      <a16:colId xmlns:a16="http://schemas.microsoft.com/office/drawing/2014/main" val="345045577"/>
                    </a:ext>
                  </a:extLst>
                </a:gridCol>
                <a:gridCol w="514961">
                  <a:extLst>
                    <a:ext uri="{9D8B030D-6E8A-4147-A177-3AD203B41FA5}">
                      <a16:colId xmlns:a16="http://schemas.microsoft.com/office/drawing/2014/main" val="3457219555"/>
                    </a:ext>
                  </a:extLst>
                </a:gridCol>
                <a:gridCol w="514961">
                  <a:extLst>
                    <a:ext uri="{9D8B030D-6E8A-4147-A177-3AD203B41FA5}">
                      <a16:colId xmlns:a16="http://schemas.microsoft.com/office/drawing/2014/main" val="4020517245"/>
                    </a:ext>
                  </a:extLst>
                </a:gridCol>
                <a:gridCol w="514961">
                  <a:extLst>
                    <a:ext uri="{9D8B030D-6E8A-4147-A177-3AD203B41FA5}">
                      <a16:colId xmlns:a16="http://schemas.microsoft.com/office/drawing/2014/main" val="808398443"/>
                    </a:ext>
                  </a:extLst>
                </a:gridCol>
                <a:gridCol w="514961">
                  <a:extLst>
                    <a:ext uri="{9D8B030D-6E8A-4147-A177-3AD203B41FA5}">
                      <a16:colId xmlns:a16="http://schemas.microsoft.com/office/drawing/2014/main" val="126649222"/>
                    </a:ext>
                  </a:extLst>
                </a:gridCol>
                <a:gridCol w="514961">
                  <a:extLst>
                    <a:ext uri="{9D8B030D-6E8A-4147-A177-3AD203B41FA5}">
                      <a16:colId xmlns:a16="http://schemas.microsoft.com/office/drawing/2014/main" val="2957659839"/>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gridSpan="3">
                  <a:txBody>
                    <a:bodyPr/>
                    <a:lstStyle/>
                    <a:p>
                      <a:pPr algn="ctr"/>
                      <a:r>
                        <a:rPr lang="en-US" sz="1400" dirty="0"/>
                        <a:t>Q3 23</a:t>
                      </a:r>
                      <a:endParaRPr lang="en-US" sz="14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sz="1400" dirty="0"/>
                        <a:t>Q4 23</a:t>
                      </a:r>
                      <a:endParaRPr lang="en-US" sz="14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sz="1400" dirty="0"/>
                        <a:t>Q1 24</a:t>
                      </a:r>
                      <a:endParaRPr lang="en-US" sz="14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32629618"/>
                  </a:ext>
                </a:extLst>
              </a:tr>
              <a:tr h="426720">
                <a:tc>
                  <a:txBody>
                    <a:bodyPr/>
                    <a:lstStyle/>
                    <a:p>
                      <a:r>
                        <a:rPr lang="en-US" sz="1100" dirty="0"/>
                        <a:t>Preliminary Economic Assessment </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6979328"/>
                  </a:ext>
                </a:extLst>
              </a:tr>
              <a:tr h="426720">
                <a:tc>
                  <a:txBody>
                    <a:bodyPr/>
                    <a:lstStyle/>
                    <a:p>
                      <a:r>
                        <a:rPr lang="en-US" sz="1100" dirty="0"/>
                        <a:t>Broker mandate signed</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0765230"/>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primary ore commercial deal</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7680390"/>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Secondary ore arrangements</a:t>
                      </a:r>
                    </a:p>
                  </a:txBody>
                  <a:tcPr anchor="ct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2875214"/>
                  </a:ext>
                </a:extLst>
              </a:tr>
              <a:tr h="426720">
                <a:tc>
                  <a:txBody>
                    <a:bodyPr/>
                    <a:lstStyle/>
                    <a:p>
                      <a:r>
                        <a:rPr lang="en-US" sz="1100" dirty="0">
                          <a:latin typeface="Arial" panose="020B0604020202020204" pitchFamily="34" charset="0"/>
                          <a:cs typeface="Arial" panose="020B0604020202020204" pitchFamily="34" charset="0"/>
                        </a:rPr>
                        <a:t>Capital structure</a:t>
                      </a:r>
                    </a:p>
                  </a:txBody>
                  <a:tcPr anchor="ct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1432700"/>
                  </a:ext>
                </a:extLst>
              </a:tr>
              <a:tr h="426720">
                <a:tc>
                  <a:txBody>
                    <a:bodyPr/>
                    <a:lstStyle/>
                    <a:p>
                      <a:r>
                        <a:rPr lang="en-US" sz="1100" dirty="0"/>
                        <a:t>Strategic off-taker MOU </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3878665"/>
                  </a:ext>
                </a:extLst>
              </a:tr>
              <a:tr h="426720">
                <a:tc>
                  <a:txBody>
                    <a:bodyPr/>
                    <a:lstStyle/>
                    <a:p>
                      <a:r>
                        <a:rPr lang="en-US" sz="1100" dirty="0">
                          <a:latin typeface="Arial" panose="020B0604020202020204" pitchFamily="34" charset="0"/>
                          <a:cs typeface="Arial" panose="020B0604020202020204" pitchFamily="34" charset="0"/>
                        </a:rPr>
                        <a:t>Altilium Commercial Agreement</a:t>
                      </a: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6750844"/>
                  </a:ext>
                </a:extLst>
              </a:tr>
              <a:tr h="426720">
                <a:tc>
                  <a:txBody>
                    <a:bodyPr/>
                    <a:lstStyle/>
                    <a:p>
                      <a:r>
                        <a:rPr lang="en-US" sz="1100" dirty="0"/>
                        <a:t>FEL planning / working capital model</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0285126"/>
                  </a:ext>
                </a:extLst>
              </a:tr>
              <a:tr h="426720">
                <a:tc>
                  <a:txBody>
                    <a:bodyPr/>
                    <a:lstStyle/>
                    <a:p>
                      <a:r>
                        <a:rPr lang="en-US" sz="1100" dirty="0"/>
                        <a:t>Application in Principle (ASX)</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686167"/>
                  </a:ext>
                </a:extLst>
              </a:tr>
              <a:tr h="360000">
                <a:tc>
                  <a:txBody>
                    <a:bodyPr/>
                    <a:lstStyle/>
                    <a:p>
                      <a:r>
                        <a:rPr lang="en-US" sz="1100" dirty="0"/>
                        <a:t>Prospectus live</a:t>
                      </a:r>
                      <a:endParaRPr lang="en-US" sz="1100" dirty="0">
                        <a:latin typeface="Arial" panose="020B0604020202020204" pitchFamily="34" charset="0"/>
                        <a:cs typeface="Arial" panose="020B0604020202020204" pitchFamily="34" charset="0"/>
                      </a:endParaRP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3111632"/>
                  </a:ext>
                </a:extLst>
              </a:tr>
              <a:tr h="360000">
                <a:tc>
                  <a:txBody>
                    <a:bodyPr/>
                    <a:lstStyle/>
                    <a:p>
                      <a:r>
                        <a:rPr lang="en-US" sz="1100" dirty="0"/>
                        <a:t>Listing on ASX</a:t>
                      </a:r>
                    </a:p>
                  </a:txBody>
                  <a:tcPr anchor="ct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1754718"/>
                  </a:ext>
                </a:extLst>
              </a:tr>
            </a:tbl>
          </a:graphicData>
        </a:graphic>
      </p:graphicFrame>
      <p:sp>
        <p:nvSpPr>
          <p:cNvPr id="44" name="TextBox 43">
            <a:extLst>
              <a:ext uri="{FF2B5EF4-FFF2-40B4-BE49-F238E27FC236}">
                <a16:creationId xmlns:a16="http://schemas.microsoft.com/office/drawing/2014/main" id="{DB51AA72-DDA3-BA08-BA87-F0F0711F483F}"/>
              </a:ext>
            </a:extLst>
          </p:cNvPr>
          <p:cNvSpPr txBox="1"/>
          <p:nvPr/>
        </p:nvSpPr>
        <p:spPr>
          <a:xfrm>
            <a:off x="3040004" y="2078875"/>
            <a:ext cx="1236236" cy="400110"/>
          </a:xfrm>
          <a:prstGeom prst="rect">
            <a:avLst/>
          </a:prstGeom>
          <a:noFill/>
        </p:spPr>
        <p:txBody>
          <a:bodyPr wrap="none" tIns="0" rtlCol="0" anchor="ctr" anchorCtr="0">
            <a:noAutofit/>
          </a:bodyPr>
          <a:lstStyle/>
          <a:p>
            <a:r>
              <a:rPr lang="en-US" sz="2000" b="1" dirty="0">
                <a:solidFill>
                  <a:schemeClr val="accent2"/>
                </a:solidFill>
                <a:latin typeface="Arial" panose="020B0604020202020204" pitchFamily="34" charset="0"/>
                <a:cs typeface="Arial" panose="020B0604020202020204" pitchFamily="34" charset="0"/>
              </a:rPr>
              <a:t>✓</a:t>
            </a:r>
            <a:endParaRPr lang="en-US" b="1" dirty="0">
              <a:solidFill>
                <a:schemeClr val="accent2"/>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B7C5F1F-87B3-9099-AA29-FD0DAC2A7CE0}"/>
              </a:ext>
            </a:extLst>
          </p:cNvPr>
          <p:cNvSpPr txBox="1"/>
          <p:nvPr/>
        </p:nvSpPr>
        <p:spPr>
          <a:xfrm>
            <a:off x="3302143" y="2080087"/>
            <a:ext cx="1236236" cy="400110"/>
          </a:xfrm>
          <a:prstGeom prst="rect">
            <a:avLst/>
          </a:prstGeom>
          <a:noFill/>
        </p:spPr>
        <p:txBody>
          <a:bodyPr wrap="none" tIns="0" rtlCol="0" anchor="ctr" anchorCtr="0">
            <a:noAutofit/>
          </a:bodyPr>
          <a:lstStyle/>
          <a:p>
            <a:r>
              <a:rPr lang="en-US" sz="1200" b="1" dirty="0">
                <a:solidFill>
                  <a:schemeClr val="accent2"/>
                </a:solidFill>
                <a:latin typeface="Arial" panose="020B0604020202020204" pitchFamily="34" charset="0"/>
                <a:cs typeface="Arial" panose="020B0604020202020204" pitchFamily="34" charset="0"/>
              </a:rPr>
              <a:t>Completed</a:t>
            </a:r>
            <a:endParaRPr lang="en-US" b="1" dirty="0">
              <a:solidFill>
                <a:schemeClr val="accent2"/>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61AA1F0-31A8-9217-43BB-E52F0BB887A6}"/>
              </a:ext>
            </a:extLst>
          </p:cNvPr>
          <p:cNvSpPr txBox="1"/>
          <p:nvPr/>
        </p:nvSpPr>
        <p:spPr>
          <a:xfrm>
            <a:off x="3040004" y="2477773"/>
            <a:ext cx="1236236" cy="400110"/>
          </a:xfrm>
          <a:prstGeom prst="rect">
            <a:avLst/>
          </a:prstGeom>
          <a:noFill/>
        </p:spPr>
        <p:txBody>
          <a:bodyPr wrap="none" tIns="0" rtlCol="0" anchor="ctr" anchorCtr="0">
            <a:noAutofit/>
          </a:bodyPr>
          <a:lstStyle/>
          <a:p>
            <a:r>
              <a:rPr lang="en-US" sz="2000" b="1" dirty="0">
                <a:solidFill>
                  <a:schemeClr val="accent2"/>
                </a:solidFill>
                <a:latin typeface="Arial" panose="020B0604020202020204" pitchFamily="34" charset="0"/>
                <a:cs typeface="Arial" panose="020B0604020202020204" pitchFamily="34" charset="0"/>
              </a:rPr>
              <a:t>✓</a:t>
            </a:r>
            <a:endParaRPr lang="en-US" b="1" dirty="0">
              <a:solidFill>
                <a:schemeClr val="accent2"/>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E26A9EA-B769-E6A3-B96D-06BB54E56F4D}"/>
              </a:ext>
            </a:extLst>
          </p:cNvPr>
          <p:cNvSpPr txBox="1"/>
          <p:nvPr/>
        </p:nvSpPr>
        <p:spPr>
          <a:xfrm>
            <a:off x="3302143" y="2478985"/>
            <a:ext cx="1236236" cy="400110"/>
          </a:xfrm>
          <a:prstGeom prst="rect">
            <a:avLst/>
          </a:prstGeom>
          <a:noFill/>
        </p:spPr>
        <p:txBody>
          <a:bodyPr wrap="none" tIns="0" rtlCol="0" anchor="ctr" anchorCtr="0">
            <a:noAutofit/>
          </a:bodyPr>
          <a:lstStyle/>
          <a:p>
            <a:r>
              <a:rPr lang="en-US" sz="1200" b="1" dirty="0">
                <a:solidFill>
                  <a:schemeClr val="accent2"/>
                </a:solidFill>
                <a:latin typeface="Arial" panose="020B0604020202020204" pitchFamily="34" charset="0"/>
                <a:cs typeface="Arial" panose="020B0604020202020204" pitchFamily="34" charset="0"/>
              </a:rPr>
              <a:t>Completed</a:t>
            </a:r>
            <a:endParaRPr lang="en-US" b="1" dirty="0">
              <a:solidFill>
                <a:schemeClr val="accent2"/>
              </a:solidFill>
              <a:latin typeface="Arial" panose="020B0604020202020204" pitchFamily="34" charset="0"/>
              <a:cs typeface="Arial" panose="020B0604020202020204" pitchFamily="34" charset="0"/>
            </a:endParaRPr>
          </a:p>
        </p:txBody>
      </p:sp>
      <p:sp>
        <p:nvSpPr>
          <p:cNvPr id="64" name="Pentagon 63">
            <a:extLst>
              <a:ext uri="{FF2B5EF4-FFF2-40B4-BE49-F238E27FC236}">
                <a16:creationId xmlns:a16="http://schemas.microsoft.com/office/drawing/2014/main" id="{AAE46DEF-FD13-CA78-F11C-B2AC7E6EF1B5}"/>
              </a:ext>
            </a:extLst>
          </p:cNvPr>
          <p:cNvSpPr/>
          <p:nvPr/>
        </p:nvSpPr>
        <p:spPr>
          <a:xfrm>
            <a:off x="4276240" y="3391944"/>
            <a:ext cx="1487730" cy="2241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64">
            <a:extLst>
              <a:ext uri="{FF2B5EF4-FFF2-40B4-BE49-F238E27FC236}">
                <a16:creationId xmlns:a16="http://schemas.microsoft.com/office/drawing/2014/main" id="{B659EC41-7BF0-A776-0403-998EC034BE81}"/>
              </a:ext>
            </a:extLst>
          </p:cNvPr>
          <p:cNvSpPr/>
          <p:nvPr/>
        </p:nvSpPr>
        <p:spPr>
          <a:xfrm>
            <a:off x="3781335" y="3814225"/>
            <a:ext cx="630047"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5">
            <a:extLst>
              <a:ext uri="{FF2B5EF4-FFF2-40B4-BE49-F238E27FC236}">
                <a16:creationId xmlns:a16="http://schemas.microsoft.com/office/drawing/2014/main" id="{4CFF95A0-33BE-8617-7A4E-03FCA027A2D6}"/>
              </a:ext>
            </a:extLst>
          </p:cNvPr>
          <p:cNvSpPr/>
          <p:nvPr/>
        </p:nvSpPr>
        <p:spPr>
          <a:xfrm>
            <a:off x="5104039" y="5086226"/>
            <a:ext cx="908525"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entagon 66">
            <a:extLst>
              <a:ext uri="{FF2B5EF4-FFF2-40B4-BE49-F238E27FC236}">
                <a16:creationId xmlns:a16="http://schemas.microsoft.com/office/drawing/2014/main" id="{5B9F7E1D-8C81-053A-1A4D-541D0A26E2A1}"/>
              </a:ext>
            </a:extLst>
          </p:cNvPr>
          <p:cNvSpPr/>
          <p:nvPr/>
        </p:nvSpPr>
        <p:spPr>
          <a:xfrm>
            <a:off x="5850101" y="5490990"/>
            <a:ext cx="908525"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Table 27">
            <a:extLst>
              <a:ext uri="{FF2B5EF4-FFF2-40B4-BE49-F238E27FC236}">
                <a16:creationId xmlns:a16="http://schemas.microsoft.com/office/drawing/2014/main" id="{86360FF3-CA08-8E68-1BF8-E9E8CBC7BE55}"/>
              </a:ext>
            </a:extLst>
          </p:cNvPr>
          <p:cNvGraphicFramePr>
            <a:graphicFrameLocks noGrp="1"/>
          </p:cNvGraphicFramePr>
          <p:nvPr>
            <p:ph idx="1"/>
            <p:extLst>
              <p:ext uri="{D42A27DB-BD31-4B8C-83A1-F6EECF244321}">
                <p14:modId xmlns:p14="http://schemas.microsoft.com/office/powerpoint/2010/main" val="2572003243"/>
              </p:ext>
            </p:extLst>
          </p:nvPr>
        </p:nvGraphicFramePr>
        <p:xfrm>
          <a:off x="681038" y="968375"/>
          <a:ext cx="2847934" cy="551688"/>
        </p:xfrm>
        <a:graphic>
          <a:graphicData uri="http://schemas.openxmlformats.org/drawingml/2006/table">
            <a:tbl>
              <a:tblPr firstRow="1" bandRow="1">
                <a:tableStyleId>{5C22544A-7EE6-4342-B048-85BDC9FD1C3A}</a:tableStyleId>
              </a:tblPr>
              <a:tblGrid>
                <a:gridCol w="2847934">
                  <a:extLst>
                    <a:ext uri="{9D8B030D-6E8A-4147-A177-3AD203B41FA5}">
                      <a16:colId xmlns:a16="http://schemas.microsoft.com/office/drawing/2014/main" val="928593133"/>
                    </a:ext>
                  </a:extLst>
                </a:gridCol>
              </a:tblGrid>
              <a:tr h="370840">
                <a:tc>
                  <a:txBody>
                    <a:bodyPr/>
                    <a:lstStyle/>
                    <a:p>
                      <a:pPr marL="0" marR="0" lvl="0" indent="0" algn="l" defTabSz="914400" rtl="0" eaLnBrk="1" fontAlgn="auto" latinLnBrk="0" hangingPunct="1">
                        <a:lnSpc>
                          <a:spcPct val="90000"/>
                        </a:lnSpc>
                        <a:spcBef>
                          <a:spcPts val="0"/>
                        </a:spcBef>
                        <a:spcAft>
                          <a:spcPts val="600"/>
                        </a:spcAft>
                        <a:buClr>
                          <a:schemeClr val="bg2"/>
                        </a:buClr>
                        <a:buSzTx/>
                        <a:buFont typeface="Arial" panose="020B0604020202020204" pitchFamily="34" charset="0"/>
                        <a:buNone/>
                        <a:tabLst/>
                        <a:defRPr/>
                      </a:pPr>
                      <a:r>
                        <a:rPr lang="en-US" sz="1400" b="1" kern="1200" dirty="0">
                          <a:solidFill>
                            <a:schemeClr val="tx1"/>
                          </a:solidFill>
                          <a:latin typeface="+mn-lt"/>
                          <a:ea typeface="+mn-ea"/>
                          <a:cs typeface="+mn-cs"/>
                        </a:rPr>
                        <a:t>ASX IPO Q1 2024</a:t>
                      </a:r>
                    </a:p>
                    <a:p>
                      <a:pPr marL="0" indent="0" algn="l" defTabSz="914400" rtl="0" eaLnBrk="1" latinLnBrk="0" hangingPunct="1">
                        <a:lnSpc>
                          <a:spcPct val="90000"/>
                        </a:lnSpc>
                        <a:spcBef>
                          <a:spcPts val="0"/>
                        </a:spcBef>
                        <a:spcAft>
                          <a:spcPts val="600"/>
                        </a:spcAft>
                        <a:buClr>
                          <a:schemeClr val="bg2"/>
                        </a:buClr>
                        <a:buFont typeface="Arial" panose="020B0604020202020204" pitchFamily="34" charset="0"/>
                        <a:buNone/>
                      </a:pPr>
                      <a:endParaRPr lang="en-US" sz="1400" b="0" kern="1200" dirty="0">
                        <a:solidFill>
                          <a:schemeClr val="tx1"/>
                        </a:solidFill>
                        <a:latin typeface="+mn-lt"/>
                        <a:ea typeface="+mn-ea"/>
                        <a:cs typeface="+mn-cs"/>
                      </a:endParaRPr>
                    </a:p>
                  </a:txBody>
                  <a:tcPr>
                    <a:noFill/>
                  </a:tcPr>
                </a:tc>
                <a:extLst>
                  <a:ext uri="{0D108BD9-81ED-4DB2-BD59-A6C34878D82A}">
                    <a16:rowId xmlns:a16="http://schemas.microsoft.com/office/drawing/2014/main" val="3416497278"/>
                  </a:ext>
                </a:extLst>
              </a:tr>
            </a:tbl>
          </a:graphicData>
        </a:graphic>
      </p:graphicFrame>
      <p:sp>
        <p:nvSpPr>
          <p:cNvPr id="28" name="Slide Number Placeholder 27">
            <a:extLst>
              <a:ext uri="{FF2B5EF4-FFF2-40B4-BE49-F238E27FC236}">
                <a16:creationId xmlns:a16="http://schemas.microsoft.com/office/drawing/2014/main" id="{1876DCF3-3076-E5B8-11B6-75B03F3540BE}"/>
              </a:ext>
            </a:extLst>
          </p:cNvPr>
          <p:cNvSpPr>
            <a:spLocks noGrp="1"/>
          </p:cNvSpPr>
          <p:nvPr>
            <p:ph type="sldNum" sz="quarter" idx="4"/>
          </p:nvPr>
        </p:nvSpPr>
        <p:spPr/>
        <p:txBody>
          <a:bodyPr/>
          <a:lstStyle/>
          <a:p>
            <a:fld id="{B64BF3EB-2768-734E-9802-C371E33845D2}" type="slidenum">
              <a:rPr lang="en-US" smtClean="0"/>
              <a:pPr/>
              <a:t>22</a:t>
            </a:fld>
            <a:endParaRPr lang="en-US" dirty="0"/>
          </a:p>
        </p:txBody>
      </p:sp>
      <p:sp>
        <p:nvSpPr>
          <p:cNvPr id="3" name="TextBox 2">
            <a:extLst>
              <a:ext uri="{FF2B5EF4-FFF2-40B4-BE49-F238E27FC236}">
                <a16:creationId xmlns:a16="http://schemas.microsoft.com/office/drawing/2014/main" id="{D38822D3-F64B-223A-98E7-BFAB4B7A425A}"/>
              </a:ext>
            </a:extLst>
          </p:cNvPr>
          <p:cNvSpPr txBox="1"/>
          <p:nvPr/>
        </p:nvSpPr>
        <p:spPr>
          <a:xfrm>
            <a:off x="3016695" y="2945260"/>
            <a:ext cx="618118" cy="400110"/>
          </a:xfrm>
          <a:prstGeom prst="rect">
            <a:avLst/>
          </a:prstGeom>
          <a:noFill/>
        </p:spPr>
        <p:txBody>
          <a:bodyPr wrap="none" tIns="0" rtlCol="0" anchor="ctr" anchorCtr="0">
            <a:noAutofit/>
          </a:bodyPr>
          <a:lstStyle/>
          <a:p>
            <a:r>
              <a:rPr lang="en-US" sz="2000" b="1" dirty="0">
                <a:solidFill>
                  <a:schemeClr val="accent2"/>
                </a:solidFill>
                <a:latin typeface="Arial" panose="020B0604020202020204" pitchFamily="34" charset="0"/>
                <a:cs typeface="Arial" panose="020B0604020202020204" pitchFamily="34" charset="0"/>
              </a:rPr>
              <a:t>✓</a:t>
            </a:r>
            <a:endParaRPr lang="en-US" b="1" dirty="0">
              <a:solidFill>
                <a:schemeClr val="accent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B32015-27B6-0E8A-B1C4-56A386EB0C04}"/>
              </a:ext>
            </a:extLst>
          </p:cNvPr>
          <p:cNvSpPr txBox="1"/>
          <p:nvPr/>
        </p:nvSpPr>
        <p:spPr>
          <a:xfrm>
            <a:off x="3300662" y="2918236"/>
            <a:ext cx="1236236" cy="400110"/>
          </a:xfrm>
          <a:prstGeom prst="rect">
            <a:avLst/>
          </a:prstGeom>
          <a:noFill/>
        </p:spPr>
        <p:txBody>
          <a:bodyPr wrap="none" tIns="0" rtlCol="0" anchor="ctr" anchorCtr="0">
            <a:noAutofit/>
          </a:bodyPr>
          <a:lstStyle/>
          <a:p>
            <a:r>
              <a:rPr lang="en-US" sz="1200" b="1" dirty="0">
                <a:solidFill>
                  <a:schemeClr val="accent2"/>
                </a:solidFill>
                <a:latin typeface="Arial" panose="020B0604020202020204" pitchFamily="34" charset="0"/>
                <a:cs typeface="Arial" panose="020B0604020202020204" pitchFamily="34" charset="0"/>
              </a:rPr>
              <a:t>Completed</a:t>
            </a:r>
          </a:p>
        </p:txBody>
      </p:sp>
      <p:grpSp>
        <p:nvGrpSpPr>
          <p:cNvPr id="14" name="Group 13">
            <a:extLst>
              <a:ext uri="{FF2B5EF4-FFF2-40B4-BE49-F238E27FC236}">
                <a16:creationId xmlns:a16="http://schemas.microsoft.com/office/drawing/2014/main" id="{D05D2608-FF81-3A31-77E8-8FB694D5E8C1}"/>
              </a:ext>
            </a:extLst>
          </p:cNvPr>
          <p:cNvGrpSpPr/>
          <p:nvPr/>
        </p:nvGrpSpPr>
        <p:grpSpPr>
          <a:xfrm>
            <a:off x="3450250" y="3318347"/>
            <a:ext cx="721156" cy="204826"/>
            <a:chOff x="3459775" y="3432175"/>
            <a:chExt cx="721156" cy="142379"/>
          </a:xfrm>
        </p:grpSpPr>
        <p:cxnSp>
          <p:nvCxnSpPr>
            <p:cNvPr id="7" name="Straight Connector 6">
              <a:extLst>
                <a:ext uri="{FF2B5EF4-FFF2-40B4-BE49-F238E27FC236}">
                  <a16:creationId xmlns:a16="http://schemas.microsoft.com/office/drawing/2014/main" id="{CC94526C-1C80-6BBF-CDE4-878F54655E97}"/>
                </a:ext>
              </a:extLst>
            </p:cNvPr>
            <p:cNvCxnSpPr>
              <a:cxnSpLocks/>
            </p:cNvCxnSpPr>
            <p:nvPr/>
          </p:nvCxnSpPr>
          <p:spPr>
            <a:xfrm>
              <a:off x="3466125" y="3432175"/>
              <a:ext cx="0" cy="14237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DC4D20-7B37-7FFB-B5EA-B03699D44D96}"/>
                </a:ext>
              </a:extLst>
            </p:cNvPr>
            <p:cNvCxnSpPr>
              <a:cxnSpLocks/>
            </p:cNvCxnSpPr>
            <p:nvPr/>
          </p:nvCxnSpPr>
          <p:spPr>
            <a:xfrm flipH="1">
              <a:off x="3459775" y="3564061"/>
              <a:ext cx="721156" cy="0"/>
            </a:xfrm>
            <a:prstGeom prst="line">
              <a:avLst/>
            </a:prstGeom>
            <a:ln w="2540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Pentagon 14">
            <a:extLst>
              <a:ext uri="{FF2B5EF4-FFF2-40B4-BE49-F238E27FC236}">
                <a16:creationId xmlns:a16="http://schemas.microsoft.com/office/drawing/2014/main" id="{20855F2E-B30B-28C9-6409-EAC32C9BDF16}"/>
              </a:ext>
            </a:extLst>
          </p:cNvPr>
          <p:cNvSpPr/>
          <p:nvPr/>
        </p:nvSpPr>
        <p:spPr>
          <a:xfrm>
            <a:off x="6570782" y="5884332"/>
            <a:ext cx="908525"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a:extLst>
              <a:ext uri="{FF2B5EF4-FFF2-40B4-BE49-F238E27FC236}">
                <a16:creationId xmlns:a16="http://schemas.microsoft.com/office/drawing/2014/main" id="{BD744C1C-A684-B3C0-B53B-95F33DC26CFC}"/>
              </a:ext>
            </a:extLst>
          </p:cNvPr>
          <p:cNvSpPr/>
          <p:nvPr/>
        </p:nvSpPr>
        <p:spPr>
          <a:xfrm>
            <a:off x="7479307" y="6272214"/>
            <a:ext cx="349759"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a:extLst>
              <a:ext uri="{FF2B5EF4-FFF2-40B4-BE49-F238E27FC236}">
                <a16:creationId xmlns:a16="http://schemas.microsoft.com/office/drawing/2014/main" id="{C9811A30-4660-3E0F-30E8-8AFF4B648A76}"/>
              </a:ext>
            </a:extLst>
          </p:cNvPr>
          <p:cNvSpPr/>
          <p:nvPr/>
        </p:nvSpPr>
        <p:spPr>
          <a:xfrm>
            <a:off x="3869764" y="4233630"/>
            <a:ext cx="1083236"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a:extLst>
              <a:ext uri="{FF2B5EF4-FFF2-40B4-BE49-F238E27FC236}">
                <a16:creationId xmlns:a16="http://schemas.microsoft.com/office/drawing/2014/main" id="{D6902FFE-BF96-D9D3-C7D1-39A06C4C5069}"/>
              </a:ext>
            </a:extLst>
          </p:cNvPr>
          <p:cNvSpPr/>
          <p:nvPr/>
        </p:nvSpPr>
        <p:spPr>
          <a:xfrm>
            <a:off x="4562421" y="4672386"/>
            <a:ext cx="1083236" cy="2576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2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lar panels and a wind turbine&#10;&#10;Description automatically generated with medium confidence">
            <a:extLst>
              <a:ext uri="{FF2B5EF4-FFF2-40B4-BE49-F238E27FC236}">
                <a16:creationId xmlns:a16="http://schemas.microsoft.com/office/drawing/2014/main" id="{DB16DB36-DB9E-64E8-48CA-14C9B4CDE7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flipH="1">
            <a:off x="0" y="0"/>
            <a:ext cx="9905998" cy="6857990"/>
          </a:xfrm>
          <a:prstGeom prst="rect">
            <a:avLst/>
          </a:prstGeom>
        </p:spPr>
      </p:pic>
      <p:sp>
        <p:nvSpPr>
          <p:cNvPr id="30" name="Slide Number Placeholder 5">
            <a:extLst>
              <a:ext uri="{FF2B5EF4-FFF2-40B4-BE49-F238E27FC236}">
                <a16:creationId xmlns:a16="http://schemas.microsoft.com/office/drawing/2014/main" id="{9EBDD1BD-7B3E-7DF4-E592-70196AA070A1}"/>
              </a:ext>
            </a:extLst>
          </p:cNvPr>
          <p:cNvSpPr>
            <a:spLocks noGrp="1"/>
          </p:cNvSpPr>
          <p:nvPr>
            <p:ph type="sldNum" sz="quarter" idx="4"/>
          </p:nvPr>
        </p:nvSpPr>
        <p:spPr>
          <a:xfrm>
            <a:off x="9224840" y="6282148"/>
            <a:ext cx="556450" cy="495485"/>
          </a:xfrm>
        </p:spPr>
        <p:txBody>
          <a:bodyPr/>
          <a:lstStyle/>
          <a:p>
            <a:fld id="{B64BF3EB-2768-734E-9802-C371E33845D2}" type="slidenum">
              <a:rPr lang="en-US" smtClean="0">
                <a:solidFill>
                  <a:schemeClr val="bg1"/>
                </a:solidFill>
              </a:rPr>
              <a:pPr/>
              <a:t>2</a:t>
            </a:fld>
            <a:endParaRPr lang="en-US" dirty="0">
              <a:solidFill>
                <a:schemeClr val="bg1"/>
              </a:solidFill>
            </a:endParaRPr>
          </a:p>
        </p:txBody>
      </p:sp>
      <p:pic>
        <p:nvPicPr>
          <p:cNvPr id="2" name="Picture 1">
            <a:extLst>
              <a:ext uri="{FF2B5EF4-FFF2-40B4-BE49-F238E27FC236}">
                <a16:creationId xmlns:a16="http://schemas.microsoft.com/office/drawing/2014/main" id="{B8FCC3B8-546A-5DC9-DA54-D310B709188B}"/>
              </a:ext>
            </a:extLst>
          </p:cNvPr>
          <p:cNvPicPr>
            <a:picLocks noChangeAspect="1"/>
          </p:cNvPicPr>
          <p:nvPr/>
        </p:nvPicPr>
        <p:blipFill>
          <a:blip r:embed="rId4">
            <a:alphaModFix amt="50000"/>
          </a:blip>
          <a:stretch>
            <a:fillRect/>
          </a:stretch>
        </p:blipFill>
        <p:spPr>
          <a:xfrm>
            <a:off x="8278108" y="2103732"/>
            <a:ext cx="1377519" cy="1289859"/>
          </a:xfrm>
          <a:prstGeom prst="rect">
            <a:avLst/>
          </a:prstGeom>
        </p:spPr>
      </p:pic>
      <p:sp>
        <p:nvSpPr>
          <p:cNvPr id="3" name="Rectangle 2">
            <a:extLst>
              <a:ext uri="{FF2B5EF4-FFF2-40B4-BE49-F238E27FC236}">
                <a16:creationId xmlns:a16="http://schemas.microsoft.com/office/drawing/2014/main" id="{927F4D90-0AB6-1EE6-F771-D2FD604F9B6F}"/>
              </a:ext>
            </a:extLst>
          </p:cNvPr>
          <p:cNvSpPr/>
          <p:nvPr/>
        </p:nvSpPr>
        <p:spPr>
          <a:xfrm>
            <a:off x="0" y="-641"/>
            <a:ext cx="9905998" cy="6858000"/>
          </a:xfrm>
          <a:prstGeom prst="rect">
            <a:avLst/>
          </a:prstGeom>
          <a:gradFill flip="none" rotWithShape="1">
            <a:gsLst>
              <a:gs pos="0">
                <a:schemeClr val="bg1">
                  <a:alpha val="75000"/>
                  <a:lumMod val="98000"/>
                  <a:lumOff val="2000"/>
                </a:schemeClr>
              </a:gs>
              <a:gs pos="100000">
                <a:schemeClr val="accent1">
                  <a:lumMod val="30000"/>
                  <a:lumOff val="7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Title 1">
            <a:extLst>
              <a:ext uri="{FF2B5EF4-FFF2-40B4-BE49-F238E27FC236}">
                <a16:creationId xmlns:a16="http://schemas.microsoft.com/office/drawing/2014/main" id="{2DBC4428-1A7E-CC79-1920-D76A725761D1}"/>
              </a:ext>
            </a:extLst>
          </p:cNvPr>
          <p:cNvSpPr>
            <a:spLocks noGrp="1"/>
          </p:cNvSpPr>
          <p:nvPr>
            <p:ph type="title"/>
          </p:nvPr>
        </p:nvSpPr>
        <p:spPr>
          <a:xfrm>
            <a:off x="672329" y="260623"/>
            <a:ext cx="9319771" cy="834035"/>
          </a:xfrm>
        </p:spPr>
        <p:txBody>
          <a:bodyPr>
            <a:normAutofit/>
          </a:bodyPr>
          <a:lstStyle/>
          <a:p>
            <a:br>
              <a:rPr lang="en-GB" sz="1800" dirty="0"/>
            </a:br>
            <a:r>
              <a:rPr lang="en-GB" sz="2200" dirty="0">
                <a:solidFill>
                  <a:schemeClr val="bg2"/>
                </a:solidFill>
              </a:rPr>
              <a:t>Snapshot</a:t>
            </a:r>
            <a:endParaRPr lang="en-US" sz="2200" dirty="0">
              <a:solidFill>
                <a:schemeClr val="bg2"/>
              </a:solidFill>
            </a:endParaRPr>
          </a:p>
        </p:txBody>
      </p:sp>
      <p:pic>
        <p:nvPicPr>
          <p:cNvPr id="5" name="Picture 4">
            <a:extLst>
              <a:ext uri="{FF2B5EF4-FFF2-40B4-BE49-F238E27FC236}">
                <a16:creationId xmlns:a16="http://schemas.microsoft.com/office/drawing/2014/main" id="{D3F8473B-26CF-21EC-234B-85DAAA2C74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
        <p:nvSpPr>
          <p:cNvPr id="7" name="Content Placeholder 6">
            <a:extLst>
              <a:ext uri="{FF2B5EF4-FFF2-40B4-BE49-F238E27FC236}">
                <a16:creationId xmlns:a16="http://schemas.microsoft.com/office/drawing/2014/main" id="{96B5A4F9-5CB7-D224-BF3D-317585BF8B0D}"/>
              </a:ext>
            </a:extLst>
          </p:cNvPr>
          <p:cNvSpPr>
            <a:spLocks noGrp="1"/>
          </p:cNvSpPr>
          <p:nvPr>
            <p:ph idx="1"/>
          </p:nvPr>
        </p:nvSpPr>
        <p:spPr>
          <a:xfrm>
            <a:off x="681038" y="3911488"/>
            <a:ext cx="5571716" cy="336736"/>
          </a:xfrm>
        </p:spPr>
        <p:txBody>
          <a:bodyPr>
            <a:noAutofit/>
          </a:bodyPr>
          <a:lstStyle/>
          <a:p>
            <a:pPr marL="0" indent="0">
              <a:buNone/>
            </a:pPr>
            <a:r>
              <a:rPr lang="en-US" sz="1400" dirty="0"/>
              <a:t>Direct nickel: plant will use latest green processing technology </a:t>
            </a:r>
            <a:r>
              <a:rPr lang="en-US" sz="1400" dirty="0" err="1"/>
              <a:t>DNi</a:t>
            </a:r>
            <a:r>
              <a:rPr lang="en-US" sz="1400" dirty="0"/>
              <a:t> </a:t>
            </a:r>
            <a:r>
              <a:rPr lang="en-US" sz="1400" dirty="0" err="1"/>
              <a:t>Process</a:t>
            </a:r>
            <a:r>
              <a:rPr lang="en-US" sz="1400" baseline="30000" dirty="0" err="1"/>
              <a:t>TM</a:t>
            </a:r>
            <a:r>
              <a:rPr lang="en-US" sz="1400" dirty="0"/>
              <a:t> </a:t>
            </a:r>
          </a:p>
          <a:p>
            <a:endParaRPr lang="en-US" sz="1400" dirty="0"/>
          </a:p>
        </p:txBody>
      </p:sp>
      <p:cxnSp>
        <p:nvCxnSpPr>
          <p:cNvPr id="10" name="Straight Connector 9">
            <a:extLst>
              <a:ext uri="{FF2B5EF4-FFF2-40B4-BE49-F238E27FC236}">
                <a16:creationId xmlns:a16="http://schemas.microsoft.com/office/drawing/2014/main" id="{B383545E-06AC-7B1C-1AE9-830961224118}"/>
              </a:ext>
            </a:extLst>
          </p:cNvPr>
          <p:cNvCxnSpPr>
            <a:cxnSpLocks/>
          </p:cNvCxnSpPr>
          <p:nvPr/>
        </p:nvCxnSpPr>
        <p:spPr>
          <a:xfrm>
            <a:off x="763588" y="3892733"/>
            <a:ext cx="5350015" cy="1875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1904742E-8D2E-98FE-7E80-C43FC39414B6}"/>
              </a:ext>
            </a:extLst>
          </p:cNvPr>
          <p:cNvSpPr txBox="1">
            <a:spLocks/>
          </p:cNvSpPr>
          <p:nvPr/>
        </p:nvSpPr>
        <p:spPr>
          <a:xfrm>
            <a:off x="685206" y="3526978"/>
            <a:ext cx="5738943" cy="707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Latest technology</a:t>
            </a:r>
          </a:p>
        </p:txBody>
      </p:sp>
      <p:sp>
        <p:nvSpPr>
          <p:cNvPr id="15" name="Content Placeholder 6">
            <a:extLst>
              <a:ext uri="{FF2B5EF4-FFF2-40B4-BE49-F238E27FC236}">
                <a16:creationId xmlns:a16="http://schemas.microsoft.com/office/drawing/2014/main" id="{CE26E82B-734F-BC41-E681-5E7EB1CA79CF}"/>
              </a:ext>
            </a:extLst>
          </p:cNvPr>
          <p:cNvSpPr txBox="1">
            <a:spLocks/>
          </p:cNvSpPr>
          <p:nvPr/>
        </p:nvSpPr>
        <p:spPr>
          <a:xfrm>
            <a:off x="675456" y="6331709"/>
            <a:ext cx="3540538" cy="336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Q1 2024; raising A$2m leading to IPO raise A$8m </a:t>
            </a:r>
          </a:p>
        </p:txBody>
      </p:sp>
      <p:cxnSp>
        <p:nvCxnSpPr>
          <p:cNvPr id="17" name="Straight Connector 16">
            <a:extLst>
              <a:ext uri="{FF2B5EF4-FFF2-40B4-BE49-F238E27FC236}">
                <a16:creationId xmlns:a16="http://schemas.microsoft.com/office/drawing/2014/main" id="{4B411C00-9E28-018A-43C9-C7B9CCEE0AFC}"/>
              </a:ext>
            </a:extLst>
          </p:cNvPr>
          <p:cNvCxnSpPr>
            <a:cxnSpLocks/>
          </p:cNvCxnSpPr>
          <p:nvPr/>
        </p:nvCxnSpPr>
        <p:spPr>
          <a:xfrm>
            <a:off x="4667978" y="6315814"/>
            <a:ext cx="158477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7BE3AE04-8981-5292-CAA1-6906699ED173}"/>
              </a:ext>
            </a:extLst>
          </p:cNvPr>
          <p:cNvSpPr txBox="1">
            <a:spLocks/>
          </p:cNvSpPr>
          <p:nvPr/>
        </p:nvSpPr>
        <p:spPr>
          <a:xfrm>
            <a:off x="4560501" y="5951676"/>
            <a:ext cx="2197326" cy="515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PFS</a:t>
            </a:r>
          </a:p>
        </p:txBody>
      </p:sp>
      <p:sp>
        <p:nvSpPr>
          <p:cNvPr id="22" name="Content Placeholder 6">
            <a:extLst>
              <a:ext uri="{FF2B5EF4-FFF2-40B4-BE49-F238E27FC236}">
                <a16:creationId xmlns:a16="http://schemas.microsoft.com/office/drawing/2014/main" id="{F950C633-C8D1-E1B3-855E-C2314328A78C}"/>
              </a:ext>
            </a:extLst>
          </p:cNvPr>
          <p:cNvSpPr txBox="1">
            <a:spLocks/>
          </p:cNvSpPr>
          <p:nvPr/>
        </p:nvSpPr>
        <p:spPr>
          <a:xfrm>
            <a:off x="6005160" y="5163222"/>
            <a:ext cx="3986940" cy="336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Production of battery grade nickel-sulphate</a:t>
            </a:r>
          </a:p>
          <a:p>
            <a:endParaRPr lang="en-US" sz="1400" dirty="0"/>
          </a:p>
        </p:txBody>
      </p:sp>
      <p:cxnSp>
        <p:nvCxnSpPr>
          <p:cNvPr id="23" name="Straight Connector 22">
            <a:extLst>
              <a:ext uri="{FF2B5EF4-FFF2-40B4-BE49-F238E27FC236}">
                <a16:creationId xmlns:a16="http://schemas.microsoft.com/office/drawing/2014/main" id="{F8CE0695-086B-997E-8ECA-1AED400ACCB6}"/>
              </a:ext>
            </a:extLst>
          </p:cNvPr>
          <p:cNvCxnSpPr>
            <a:cxnSpLocks/>
          </p:cNvCxnSpPr>
          <p:nvPr/>
        </p:nvCxnSpPr>
        <p:spPr>
          <a:xfrm>
            <a:off x="769921" y="6315814"/>
            <a:ext cx="342761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E00560E1-6329-E72A-C734-7EEC610E8FC7}"/>
              </a:ext>
            </a:extLst>
          </p:cNvPr>
          <p:cNvSpPr txBox="1">
            <a:spLocks/>
          </p:cNvSpPr>
          <p:nvPr/>
        </p:nvSpPr>
        <p:spPr>
          <a:xfrm>
            <a:off x="681038" y="5948657"/>
            <a:ext cx="2197326" cy="707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ASX IPO</a:t>
            </a:r>
          </a:p>
        </p:txBody>
      </p:sp>
      <p:sp>
        <p:nvSpPr>
          <p:cNvPr id="4" name="Content Placeholder 3">
            <a:extLst>
              <a:ext uri="{FF2B5EF4-FFF2-40B4-BE49-F238E27FC236}">
                <a16:creationId xmlns:a16="http://schemas.microsoft.com/office/drawing/2014/main" id="{5E92E31D-8AEA-B076-8130-CF86669A7074}"/>
              </a:ext>
            </a:extLst>
          </p:cNvPr>
          <p:cNvSpPr txBox="1">
            <a:spLocks/>
          </p:cNvSpPr>
          <p:nvPr/>
        </p:nvSpPr>
        <p:spPr>
          <a:xfrm>
            <a:off x="2445725" y="1217916"/>
            <a:ext cx="9076736" cy="265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p>
          <a:p>
            <a:endParaRPr lang="en-US" sz="1800" b="1" dirty="0"/>
          </a:p>
          <a:p>
            <a:endParaRPr lang="en-US" sz="1800" b="1" dirty="0"/>
          </a:p>
        </p:txBody>
      </p:sp>
      <p:sp>
        <p:nvSpPr>
          <p:cNvPr id="13" name="Content Placeholder 6">
            <a:extLst>
              <a:ext uri="{FF2B5EF4-FFF2-40B4-BE49-F238E27FC236}">
                <a16:creationId xmlns:a16="http://schemas.microsoft.com/office/drawing/2014/main" id="{EE3243EE-D6DB-DE8C-1177-52B3A802E025}"/>
              </a:ext>
            </a:extLst>
          </p:cNvPr>
          <p:cNvSpPr txBox="1">
            <a:spLocks/>
          </p:cNvSpPr>
          <p:nvPr/>
        </p:nvSpPr>
        <p:spPr>
          <a:xfrm>
            <a:off x="4585172" y="6312423"/>
            <a:ext cx="3986940" cy="336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IPO funds to complete Preliminary Feasibility Study</a:t>
            </a:r>
          </a:p>
          <a:p>
            <a:endParaRPr lang="en-US" sz="1400" dirty="0"/>
          </a:p>
        </p:txBody>
      </p:sp>
      <p:cxnSp>
        <p:nvCxnSpPr>
          <p:cNvPr id="14" name="Straight Connector 13">
            <a:extLst>
              <a:ext uri="{FF2B5EF4-FFF2-40B4-BE49-F238E27FC236}">
                <a16:creationId xmlns:a16="http://schemas.microsoft.com/office/drawing/2014/main" id="{E3DBDCF5-1143-DC03-47E7-267839F7BFC5}"/>
              </a:ext>
            </a:extLst>
          </p:cNvPr>
          <p:cNvCxnSpPr>
            <a:cxnSpLocks/>
          </p:cNvCxnSpPr>
          <p:nvPr/>
        </p:nvCxnSpPr>
        <p:spPr>
          <a:xfrm>
            <a:off x="6092250" y="5137167"/>
            <a:ext cx="341081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6">
            <a:extLst>
              <a:ext uri="{FF2B5EF4-FFF2-40B4-BE49-F238E27FC236}">
                <a16:creationId xmlns:a16="http://schemas.microsoft.com/office/drawing/2014/main" id="{8C2C567E-5CAA-95ED-E5CA-E6FB37193958}"/>
              </a:ext>
            </a:extLst>
          </p:cNvPr>
          <p:cNvSpPr txBox="1">
            <a:spLocks/>
          </p:cNvSpPr>
          <p:nvPr/>
        </p:nvSpPr>
        <p:spPr>
          <a:xfrm>
            <a:off x="5987342" y="4767829"/>
            <a:ext cx="2197326" cy="366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2028</a:t>
            </a:r>
          </a:p>
        </p:txBody>
      </p:sp>
      <p:sp>
        <p:nvSpPr>
          <p:cNvPr id="31" name="Content Placeholder 6">
            <a:extLst>
              <a:ext uri="{FF2B5EF4-FFF2-40B4-BE49-F238E27FC236}">
                <a16:creationId xmlns:a16="http://schemas.microsoft.com/office/drawing/2014/main" id="{49430E1C-0A16-78F5-401C-3E247D8926D9}"/>
              </a:ext>
            </a:extLst>
          </p:cNvPr>
          <p:cNvSpPr txBox="1">
            <a:spLocks/>
          </p:cNvSpPr>
          <p:nvPr/>
        </p:nvSpPr>
        <p:spPr>
          <a:xfrm>
            <a:off x="681038" y="5143861"/>
            <a:ext cx="5432565" cy="336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Western Australia: best ESG nickel mining location in the world</a:t>
            </a:r>
          </a:p>
        </p:txBody>
      </p:sp>
      <p:cxnSp>
        <p:nvCxnSpPr>
          <p:cNvPr id="32" name="Straight Connector 31">
            <a:extLst>
              <a:ext uri="{FF2B5EF4-FFF2-40B4-BE49-F238E27FC236}">
                <a16:creationId xmlns:a16="http://schemas.microsoft.com/office/drawing/2014/main" id="{8B2CB017-3B9E-9775-8717-CE3A535A31D2}"/>
              </a:ext>
            </a:extLst>
          </p:cNvPr>
          <p:cNvCxnSpPr>
            <a:cxnSpLocks/>
          </p:cNvCxnSpPr>
          <p:nvPr/>
        </p:nvCxnSpPr>
        <p:spPr>
          <a:xfrm>
            <a:off x="763588" y="5125106"/>
            <a:ext cx="491440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59859020-8F34-BDD8-4D2C-4AB5AA8E51F7}"/>
              </a:ext>
            </a:extLst>
          </p:cNvPr>
          <p:cNvSpPr txBox="1">
            <a:spLocks/>
          </p:cNvSpPr>
          <p:nvPr/>
        </p:nvSpPr>
        <p:spPr>
          <a:xfrm>
            <a:off x="685206" y="4759351"/>
            <a:ext cx="5738943" cy="707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Best location</a:t>
            </a:r>
          </a:p>
        </p:txBody>
      </p:sp>
      <p:sp>
        <p:nvSpPr>
          <p:cNvPr id="26" name="TextBox 25">
            <a:extLst>
              <a:ext uri="{FF2B5EF4-FFF2-40B4-BE49-F238E27FC236}">
                <a16:creationId xmlns:a16="http://schemas.microsoft.com/office/drawing/2014/main" id="{B2D48312-7768-2800-07FC-9CFE6B5579AA}"/>
              </a:ext>
            </a:extLst>
          </p:cNvPr>
          <p:cNvSpPr txBox="1"/>
          <p:nvPr/>
        </p:nvSpPr>
        <p:spPr>
          <a:xfrm>
            <a:off x="672329" y="1061326"/>
            <a:ext cx="9100252" cy="1938992"/>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GB" sz="2400" dirty="0"/>
              <a:t>UK company planning nickel-cobalt plant in WA</a:t>
            </a:r>
          </a:p>
          <a:p>
            <a:pPr marL="285750" indent="-285750">
              <a:buClr>
                <a:schemeClr val="accent2"/>
              </a:buClr>
              <a:buFont typeface="Arial" panose="020B0604020202020204" pitchFamily="34" charset="0"/>
              <a:buChar char="•"/>
            </a:pPr>
            <a:r>
              <a:rPr lang="en-GB" sz="2400" dirty="0"/>
              <a:t>Best practice ESG standards</a:t>
            </a:r>
          </a:p>
          <a:p>
            <a:pPr marL="285750" indent="-285750">
              <a:buClr>
                <a:schemeClr val="accent2"/>
              </a:buClr>
              <a:buFont typeface="Arial" panose="020B0604020202020204" pitchFamily="34" charset="0"/>
              <a:buChar char="•"/>
            </a:pPr>
            <a:r>
              <a:rPr lang="en-GB" sz="2400" dirty="0"/>
              <a:t>Providing ethically sourced metals to EV markets</a:t>
            </a:r>
          </a:p>
          <a:p>
            <a:pPr marL="285750" indent="-285750">
              <a:buClr>
                <a:schemeClr val="accent2"/>
              </a:buClr>
              <a:buFont typeface="Arial" panose="020B0604020202020204" pitchFamily="34" charset="0"/>
              <a:buChar char="•"/>
            </a:pPr>
            <a:r>
              <a:rPr lang="en-US" sz="2400" dirty="0"/>
              <a:t>Additional projects including gold and lithium exploration at Kathleen Valley in partnerships with listed companies</a:t>
            </a:r>
          </a:p>
        </p:txBody>
      </p:sp>
    </p:spTree>
    <p:extLst>
      <p:ext uri="{BB962C8B-B14F-4D97-AF65-F5344CB8AC3E}">
        <p14:creationId xmlns:p14="http://schemas.microsoft.com/office/powerpoint/2010/main" val="306415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7"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98CBBF-14BF-15F3-A6F5-09E21DB87E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65492" y="10"/>
            <a:ext cx="7047863"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0458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20F7E18-B313-59D7-27AE-2AEE1F281C2B}"/>
              </a:ext>
            </a:extLst>
          </p:cNvPr>
          <p:cNvSpPr>
            <a:spLocks noGrp="1"/>
          </p:cNvSpPr>
          <p:nvPr>
            <p:ph type="sldNum" sz="quarter" idx="4"/>
          </p:nvPr>
        </p:nvSpPr>
        <p:spPr/>
        <p:txBody>
          <a:bodyPr/>
          <a:lstStyle/>
          <a:p>
            <a:fld id="{B64BF3EB-2768-734E-9802-C371E33845D2}" type="slidenum">
              <a:rPr lang="en-US" smtClean="0">
                <a:solidFill>
                  <a:schemeClr val="bg1"/>
                </a:solidFill>
              </a:rPr>
              <a:pPr/>
              <a:t>3</a:t>
            </a:fld>
            <a:endParaRPr lang="en-US" dirty="0">
              <a:solidFill>
                <a:schemeClr val="bg1"/>
              </a:solidFill>
            </a:endParaRPr>
          </a:p>
        </p:txBody>
      </p:sp>
      <p:pic>
        <p:nvPicPr>
          <p:cNvPr id="21" name="Picture 20">
            <a:extLst>
              <a:ext uri="{FF2B5EF4-FFF2-40B4-BE49-F238E27FC236}">
                <a16:creationId xmlns:a16="http://schemas.microsoft.com/office/drawing/2014/main" id="{DC8DA09E-D08F-F195-0ABC-E043A214B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7386" y="6316523"/>
            <a:ext cx="884356" cy="367200"/>
          </a:xfrm>
          <a:prstGeom prst="rect">
            <a:avLst/>
          </a:prstGeom>
        </p:spPr>
      </p:pic>
      <p:pic>
        <p:nvPicPr>
          <p:cNvPr id="4" name="Picture 3">
            <a:extLst>
              <a:ext uri="{FF2B5EF4-FFF2-40B4-BE49-F238E27FC236}">
                <a16:creationId xmlns:a16="http://schemas.microsoft.com/office/drawing/2014/main" id="{61A910D9-F111-54D3-3C61-537A3A466E30}"/>
              </a:ext>
            </a:extLst>
          </p:cNvPr>
          <p:cNvPicPr>
            <a:picLocks noChangeAspect="1"/>
          </p:cNvPicPr>
          <p:nvPr/>
        </p:nvPicPr>
        <p:blipFill>
          <a:blip r:embed="rId5">
            <a:alphaModFix amt="50000"/>
          </a:blip>
          <a:stretch>
            <a:fillRect/>
          </a:stretch>
        </p:blipFill>
        <p:spPr>
          <a:xfrm>
            <a:off x="6372371" y="4499401"/>
            <a:ext cx="1227120" cy="1149031"/>
          </a:xfrm>
          <a:prstGeom prst="rect">
            <a:avLst/>
          </a:prstGeom>
        </p:spPr>
      </p:pic>
      <p:pic>
        <p:nvPicPr>
          <p:cNvPr id="5" name="Picture 4">
            <a:extLst>
              <a:ext uri="{FF2B5EF4-FFF2-40B4-BE49-F238E27FC236}">
                <a16:creationId xmlns:a16="http://schemas.microsoft.com/office/drawing/2014/main" id="{5795F690-4956-6676-9922-1611A33F6179}"/>
              </a:ext>
            </a:extLst>
          </p:cNvPr>
          <p:cNvPicPr>
            <a:picLocks noChangeAspect="1"/>
          </p:cNvPicPr>
          <p:nvPr/>
        </p:nvPicPr>
        <p:blipFill>
          <a:blip r:embed="rId6">
            <a:alphaModFix amt="50000"/>
          </a:blip>
          <a:stretch>
            <a:fillRect/>
          </a:stretch>
        </p:blipFill>
        <p:spPr>
          <a:xfrm>
            <a:off x="7707476" y="4506674"/>
            <a:ext cx="1338899" cy="1149221"/>
          </a:xfrm>
          <a:prstGeom prst="rect">
            <a:avLst/>
          </a:prstGeom>
        </p:spPr>
      </p:pic>
      <p:sp>
        <p:nvSpPr>
          <p:cNvPr id="7" name="Rectangle 6">
            <a:extLst>
              <a:ext uri="{FF2B5EF4-FFF2-40B4-BE49-F238E27FC236}">
                <a16:creationId xmlns:a16="http://schemas.microsoft.com/office/drawing/2014/main" id="{D3C10D7F-84F7-88B9-2ED9-42AEF0050300}"/>
              </a:ext>
            </a:extLst>
          </p:cNvPr>
          <p:cNvSpPr/>
          <p:nvPr/>
        </p:nvSpPr>
        <p:spPr>
          <a:xfrm>
            <a:off x="0" y="610"/>
            <a:ext cx="9903523" cy="6858000"/>
          </a:xfrm>
          <a:prstGeom prst="rect">
            <a:avLst/>
          </a:prstGeom>
          <a:gradFill flip="none" rotWithShape="1">
            <a:gsLst>
              <a:gs pos="0">
                <a:schemeClr val="bg1">
                  <a:lumMod val="95000"/>
                  <a:lumOff val="5000"/>
                  <a:alpha val="53000"/>
                </a:schemeClr>
              </a:gs>
              <a:gs pos="100000">
                <a:schemeClr val="accent1">
                  <a:lumMod val="30000"/>
                  <a:lumOff val="7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D19396-47A5-6243-9359-5CF5B4280989}"/>
              </a:ext>
            </a:extLst>
          </p:cNvPr>
          <p:cNvSpPr>
            <a:spLocks noGrp="1"/>
          </p:cNvSpPr>
          <p:nvPr>
            <p:ph type="title"/>
          </p:nvPr>
        </p:nvSpPr>
        <p:spPr>
          <a:xfrm>
            <a:off x="574290" y="365125"/>
            <a:ext cx="4126094" cy="495485"/>
          </a:xfrm>
        </p:spPr>
        <p:txBody>
          <a:bodyPr>
            <a:normAutofit/>
          </a:bodyPr>
          <a:lstStyle/>
          <a:p>
            <a:r>
              <a:rPr lang="en-GB" dirty="0">
                <a:solidFill>
                  <a:schemeClr val="bg2"/>
                </a:solidFill>
              </a:rPr>
              <a:t>Portfolio overview</a:t>
            </a:r>
            <a:endParaRPr lang="en-US" dirty="0">
              <a:solidFill>
                <a:schemeClr val="bg2"/>
              </a:solidFill>
            </a:endParaRPr>
          </a:p>
        </p:txBody>
      </p:sp>
      <p:sp>
        <p:nvSpPr>
          <p:cNvPr id="3" name="Content Placeholder 2">
            <a:extLst>
              <a:ext uri="{FF2B5EF4-FFF2-40B4-BE49-F238E27FC236}">
                <a16:creationId xmlns:a16="http://schemas.microsoft.com/office/drawing/2014/main" id="{E6A99990-9426-D042-855D-053C01B09477}"/>
              </a:ext>
            </a:extLst>
          </p:cNvPr>
          <p:cNvSpPr>
            <a:spLocks noGrp="1"/>
          </p:cNvSpPr>
          <p:nvPr>
            <p:ph idx="1"/>
          </p:nvPr>
        </p:nvSpPr>
        <p:spPr>
          <a:xfrm>
            <a:off x="574290" y="1013738"/>
            <a:ext cx="5431535" cy="5038826"/>
          </a:xfrm>
        </p:spPr>
        <p:txBody>
          <a:bodyPr>
            <a:noAutofit/>
          </a:bodyPr>
          <a:lstStyle/>
          <a:p>
            <a:pPr>
              <a:lnSpc>
                <a:spcPct val="100000"/>
              </a:lnSpc>
              <a:spcBef>
                <a:spcPts val="0"/>
              </a:spcBef>
              <a:spcAft>
                <a:spcPts val="600"/>
              </a:spcAft>
              <a:buClr>
                <a:schemeClr val="bg2"/>
              </a:buClr>
            </a:pPr>
            <a:r>
              <a:rPr lang="en-GB" sz="1400" dirty="0"/>
              <a:t>Four projects in WA including:</a:t>
            </a:r>
          </a:p>
          <a:p>
            <a:pPr lvl="1">
              <a:lnSpc>
                <a:spcPct val="100000"/>
              </a:lnSpc>
              <a:spcBef>
                <a:spcPts val="0"/>
              </a:spcBef>
              <a:spcAft>
                <a:spcPts val="600"/>
              </a:spcAft>
              <a:buClr>
                <a:schemeClr val="bg2"/>
              </a:buClr>
            </a:pPr>
            <a:r>
              <a:rPr lang="en-GB" sz="1400" b="1" dirty="0"/>
              <a:t>Nickel-cobalt</a:t>
            </a:r>
            <a:r>
              <a:rPr lang="en-GB" sz="1400" dirty="0"/>
              <a:t> (primary project being driven by NGM)</a:t>
            </a:r>
          </a:p>
          <a:p>
            <a:pPr lvl="2">
              <a:lnSpc>
                <a:spcPct val="100000"/>
              </a:lnSpc>
              <a:spcBef>
                <a:spcPts val="0"/>
              </a:spcBef>
              <a:spcAft>
                <a:spcPts val="600"/>
              </a:spcAft>
              <a:buClr>
                <a:schemeClr val="bg2"/>
              </a:buClr>
            </a:pPr>
            <a:r>
              <a:rPr lang="en-GB" sz="1400" dirty="0"/>
              <a:t>Intention to build new plant (2028) in the heart of the WA nickel region producing:</a:t>
            </a:r>
          </a:p>
          <a:p>
            <a:pPr lvl="3">
              <a:lnSpc>
                <a:spcPct val="100000"/>
              </a:lnSpc>
              <a:spcBef>
                <a:spcPts val="0"/>
              </a:spcBef>
              <a:spcAft>
                <a:spcPts val="600"/>
              </a:spcAft>
              <a:buClr>
                <a:schemeClr val="bg2"/>
              </a:buClr>
            </a:pPr>
            <a:r>
              <a:rPr lang="en-GB" sz="1400" dirty="0"/>
              <a:t>16,000 </a:t>
            </a:r>
            <a:r>
              <a:rPr lang="en-GB" sz="1400" dirty="0" err="1"/>
              <a:t>tpa</a:t>
            </a:r>
            <a:r>
              <a:rPr lang="en-GB" sz="1400" dirty="0"/>
              <a:t> contained nickel in sulphate</a:t>
            </a:r>
          </a:p>
          <a:p>
            <a:pPr lvl="3">
              <a:lnSpc>
                <a:spcPct val="100000"/>
              </a:lnSpc>
              <a:spcBef>
                <a:spcPts val="0"/>
              </a:spcBef>
              <a:spcAft>
                <a:spcPts val="600"/>
              </a:spcAft>
              <a:buClr>
                <a:schemeClr val="bg2"/>
              </a:buClr>
            </a:pPr>
            <a:r>
              <a:rPr lang="en-GB" sz="1400" dirty="0"/>
              <a:t>1,625 </a:t>
            </a:r>
            <a:r>
              <a:rPr lang="en-GB" sz="1400" dirty="0" err="1"/>
              <a:t>tpa</a:t>
            </a:r>
            <a:r>
              <a:rPr lang="en-GB" sz="1400" dirty="0"/>
              <a:t> contained cobalt in sulphate</a:t>
            </a:r>
          </a:p>
          <a:p>
            <a:pPr lvl="2">
              <a:lnSpc>
                <a:spcPct val="100000"/>
              </a:lnSpc>
              <a:spcBef>
                <a:spcPts val="0"/>
              </a:spcBef>
              <a:spcAft>
                <a:spcPts val="600"/>
              </a:spcAft>
              <a:buClr>
                <a:schemeClr val="bg2"/>
              </a:buClr>
            </a:pPr>
            <a:r>
              <a:rPr lang="en-GB" sz="1400" dirty="0"/>
              <a:t>Ore supply from NGM’s deposit near Kalgoorlie plus MoU with </a:t>
            </a:r>
            <a:r>
              <a:rPr lang="en-GB" sz="1400" dirty="0" err="1"/>
              <a:t>Riversgold</a:t>
            </a:r>
            <a:r>
              <a:rPr lang="en-GB" sz="1400" dirty="0"/>
              <a:t> (ASX: RGL) to acquire additional nickel tenements</a:t>
            </a:r>
          </a:p>
          <a:p>
            <a:pPr lvl="2">
              <a:lnSpc>
                <a:spcPct val="100000"/>
              </a:lnSpc>
              <a:spcBef>
                <a:spcPts val="0"/>
              </a:spcBef>
              <a:spcAft>
                <a:spcPts val="600"/>
              </a:spcAft>
              <a:buClr>
                <a:schemeClr val="bg2"/>
              </a:buClr>
            </a:pPr>
            <a:r>
              <a:rPr lang="en-GB" sz="1400" dirty="0"/>
              <a:t>Seeking strategic offtake partner </a:t>
            </a:r>
          </a:p>
          <a:p>
            <a:pPr lvl="1">
              <a:lnSpc>
                <a:spcPct val="100000"/>
              </a:lnSpc>
              <a:spcBef>
                <a:spcPts val="0"/>
              </a:spcBef>
              <a:spcAft>
                <a:spcPts val="600"/>
              </a:spcAft>
              <a:buClr>
                <a:schemeClr val="bg2"/>
              </a:buClr>
            </a:pPr>
            <a:r>
              <a:rPr lang="en-GB" sz="1400" b="1" dirty="0"/>
              <a:t>Gold</a:t>
            </a:r>
          </a:p>
          <a:p>
            <a:pPr lvl="2">
              <a:lnSpc>
                <a:spcPct val="100000"/>
              </a:lnSpc>
              <a:spcBef>
                <a:spcPts val="0"/>
              </a:spcBef>
              <a:spcAft>
                <a:spcPts val="600"/>
              </a:spcAft>
              <a:buClr>
                <a:schemeClr val="bg2"/>
              </a:buClr>
            </a:pPr>
            <a:r>
              <a:rPr lang="en-GB" sz="1400" dirty="0"/>
              <a:t>Advanced exploration at Kathleen Valley tenement with Mila Resources (LSE: MILA) (25% owned by NGM)</a:t>
            </a:r>
          </a:p>
          <a:p>
            <a:pPr lvl="1">
              <a:lnSpc>
                <a:spcPct val="100000"/>
              </a:lnSpc>
              <a:spcBef>
                <a:spcPts val="0"/>
              </a:spcBef>
              <a:spcAft>
                <a:spcPts val="600"/>
              </a:spcAft>
              <a:buClr>
                <a:schemeClr val="bg2"/>
              </a:buClr>
            </a:pPr>
            <a:r>
              <a:rPr lang="en-GB" sz="1400" b="1" dirty="0"/>
              <a:t>Lithium</a:t>
            </a:r>
          </a:p>
          <a:p>
            <a:pPr lvl="2">
              <a:lnSpc>
                <a:spcPct val="100000"/>
              </a:lnSpc>
              <a:spcBef>
                <a:spcPts val="0"/>
              </a:spcBef>
              <a:spcAft>
                <a:spcPts val="600"/>
              </a:spcAft>
              <a:buClr>
                <a:schemeClr val="bg2"/>
              </a:buClr>
            </a:pPr>
            <a:r>
              <a:rPr lang="en-GB" sz="1400" dirty="0"/>
              <a:t>Agreement for </a:t>
            </a:r>
            <a:r>
              <a:rPr lang="en-US" sz="1400" dirty="0" err="1"/>
              <a:t>Liontown</a:t>
            </a:r>
            <a:r>
              <a:rPr lang="en-US" sz="1400" dirty="0"/>
              <a:t> Resources (ASX:LTR) to explore lithium potential at NGM’s Kathleen Valley tenement</a:t>
            </a:r>
          </a:p>
          <a:p>
            <a:pPr lvl="1">
              <a:lnSpc>
                <a:spcPct val="100000"/>
              </a:lnSpc>
              <a:spcBef>
                <a:spcPts val="0"/>
              </a:spcBef>
              <a:spcAft>
                <a:spcPts val="600"/>
              </a:spcAft>
              <a:buClr>
                <a:schemeClr val="bg2"/>
              </a:buClr>
            </a:pPr>
            <a:r>
              <a:rPr lang="en-GB" sz="1400" b="1" dirty="0"/>
              <a:t>Other projects</a:t>
            </a:r>
          </a:p>
          <a:p>
            <a:pPr lvl="1">
              <a:lnSpc>
                <a:spcPct val="100000"/>
              </a:lnSpc>
              <a:spcBef>
                <a:spcPts val="0"/>
              </a:spcBef>
              <a:spcAft>
                <a:spcPts val="600"/>
              </a:spcAft>
              <a:buClr>
                <a:schemeClr val="bg2"/>
              </a:buClr>
            </a:pPr>
            <a:r>
              <a:rPr lang="en-GB" sz="1400" dirty="0"/>
              <a:t>Early-stage tenements with gold and battery metal potential</a:t>
            </a:r>
          </a:p>
          <a:p>
            <a:pPr>
              <a:lnSpc>
                <a:spcPct val="100000"/>
              </a:lnSpc>
              <a:spcBef>
                <a:spcPts val="0"/>
              </a:spcBef>
              <a:spcAft>
                <a:spcPts val="600"/>
              </a:spcAft>
            </a:pPr>
            <a:endParaRPr lang="en-GB" dirty="0"/>
          </a:p>
          <a:p>
            <a:pPr marL="0" indent="0">
              <a:lnSpc>
                <a:spcPct val="100000"/>
              </a:lnSpc>
              <a:spcBef>
                <a:spcPts val="600"/>
              </a:spcBef>
              <a:spcAft>
                <a:spcPts val="600"/>
              </a:spcAft>
              <a:buNone/>
            </a:pPr>
            <a:endParaRPr lang="en-GB" dirty="0"/>
          </a:p>
        </p:txBody>
      </p:sp>
    </p:spTree>
    <p:extLst>
      <p:ext uri="{BB962C8B-B14F-4D97-AF65-F5344CB8AC3E}">
        <p14:creationId xmlns:p14="http://schemas.microsoft.com/office/powerpoint/2010/main" val="381682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C8DA09E-D08F-F195-0ABC-E043A214B1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7386" y="6316523"/>
            <a:ext cx="884356" cy="367200"/>
          </a:xfrm>
          <a:prstGeom prst="rect">
            <a:avLst/>
          </a:prstGeom>
        </p:spPr>
      </p:pic>
      <p:sp>
        <p:nvSpPr>
          <p:cNvPr id="16" name="Title 1">
            <a:extLst>
              <a:ext uri="{FF2B5EF4-FFF2-40B4-BE49-F238E27FC236}">
                <a16:creationId xmlns:a16="http://schemas.microsoft.com/office/drawing/2014/main" id="{2DBC4428-1A7E-CC79-1920-D76A725761D1}"/>
              </a:ext>
            </a:extLst>
          </p:cNvPr>
          <p:cNvSpPr>
            <a:spLocks noGrp="1"/>
          </p:cNvSpPr>
          <p:nvPr>
            <p:ph type="title"/>
          </p:nvPr>
        </p:nvSpPr>
        <p:spPr>
          <a:xfrm>
            <a:off x="681038" y="365127"/>
            <a:ext cx="8543925" cy="495485"/>
          </a:xfrm>
        </p:spPr>
        <p:txBody>
          <a:bodyPr>
            <a:normAutofit/>
          </a:bodyPr>
          <a:lstStyle/>
          <a:p>
            <a:r>
              <a:rPr lang="en-GB" dirty="0">
                <a:solidFill>
                  <a:schemeClr val="bg2"/>
                </a:solidFill>
              </a:rPr>
              <a:t>Why invest in Australian nickel</a:t>
            </a:r>
            <a:endParaRPr lang="en-US" dirty="0">
              <a:solidFill>
                <a:schemeClr val="bg2"/>
              </a:solidFill>
            </a:endParaRPr>
          </a:p>
        </p:txBody>
      </p:sp>
      <p:sp>
        <p:nvSpPr>
          <p:cNvPr id="17" name="Content Placeholder 2">
            <a:extLst>
              <a:ext uri="{FF2B5EF4-FFF2-40B4-BE49-F238E27FC236}">
                <a16:creationId xmlns:a16="http://schemas.microsoft.com/office/drawing/2014/main" id="{7A6635A0-F88B-9924-4199-435997A899CC}"/>
              </a:ext>
            </a:extLst>
          </p:cNvPr>
          <p:cNvSpPr>
            <a:spLocks noGrp="1"/>
          </p:cNvSpPr>
          <p:nvPr>
            <p:ph idx="1"/>
          </p:nvPr>
        </p:nvSpPr>
        <p:spPr>
          <a:xfrm>
            <a:off x="681037" y="1715614"/>
            <a:ext cx="8953617" cy="1132113"/>
          </a:xfrm>
        </p:spPr>
        <p:txBody>
          <a:bodyPr>
            <a:noAutofit/>
          </a:bodyPr>
          <a:lstStyle/>
          <a:p>
            <a:pPr>
              <a:lnSpc>
                <a:spcPct val="100000"/>
              </a:lnSpc>
              <a:spcBef>
                <a:spcPts val="0"/>
              </a:spcBef>
              <a:spcAft>
                <a:spcPts val="600"/>
              </a:spcAft>
              <a:buClr>
                <a:schemeClr val="bg2"/>
              </a:buClr>
            </a:pPr>
            <a:r>
              <a:rPr lang="en-US" sz="1400" dirty="0"/>
              <a:t>Nickel demand to increase </a:t>
            </a:r>
            <a:r>
              <a:rPr lang="en-US" sz="1400" u="sng" dirty="0"/>
              <a:t>65%</a:t>
            </a:r>
            <a:r>
              <a:rPr lang="en-US" sz="1400" dirty="0"/>
              <a:t> by 2023 according to the IEA</a:t>
            </a:r>
          </a:p>
          <a:p>
            <a:pPr>
              <a:lnSpc>
                <a:spcPct val="100000"/>
              </a:lnSpc>
              <a:spcBef>
                <a:spcPts val="0"/>
              </a:spcBef>
              <a:spcAft>
                <a:spcPts val="600"/>
              </a:spcAft>
              <a:buClr>
                <a:schemeClr val="bg2"/>
              </a:buClr>
            </a:pPr>
            <a:r>
              <a:rPr lang="en-US" sz="1400" dirty="0"/>
              <a:t>Ethical sourcing – reduce reliance on Indonesia</a:t>
            </a:r>
          </a:p>
          <a:p>
            <a:pPr>
              <a:lnSpc>
                <a:spcPct val="100000"/>
              </a:lnSpc>
              <a:spcBef>
                <a:spcPts val="0"/>
              </a:spcBef>
              <a:spcAft>
                <a:spcPts val="600"/>
              </a:spcAft>
              <a:buClr>
                <a:schemeClr val="bg2"/>
              </a:buClr>
            </a:pPr>
            <a:r>
              <a:rPr lang="en-US" sz="1400" dirty="0"/>
              <a:t>Australia in great position to expand production capacity to meet global demand</a:t>
            </a:r>
          </a:p>
          <a:p>
            <a:pPr>
              <a:lnSpc>
                <a:spcPct val="100000"/>
              </a:lnSpc>
              <a:spcBef>
                <a:spcPts val="0"/>
              </a:spcBef>
              <a:spcAft>
                <a:spcPts val="600"/>
              </a:spcAft>
              <a:buClr>
                <a:schemeClr val="bg2"/>
              </a:buClr>
            </a:pPr>
            <a:endParaRPr lang="en-US" sz="1400" dirty="0"/>
          </a:p>
          <a:p>
            <a:pPr>
              <a:lnSpc>
                <a:spcPct val="100000"/>
              </a:lnSpc>
              <a:spcBef>
                <a:spcPts val="0"/>
              </a:spcBef>
              <a:spcAft>
                <a:spcPts val="600"/>
              </a:spcAft>
              <a:buClr>
                <a:schemeClr val="bg2"/>
              </a:buClr>
            </a:pPr>
            <a:endParaRPr lang="en-US" sz="1400" dirty="0"/>
          </a:p>
          <a:p>
            <a:pPr marL="0" indent="0">
              <a:lnSpc>
                <a:spcPct val="100000"/>
              </a:lnSpc>
              <a:spcBef>
                <a:spcPts val="0"/>
              </a:spcBef>
              <a:spcAft>
                <a:spcPts val="600"/>
              </a:spcAft>
              <a:buClr>
                <a:schemeClr val="bg2"/>
              </a:buClr>
              <a:buNone/>
            </a:pPr>
            <a:endParaRPr lang="en-GB" sz="1400" dirty="0"/>
          </a:p>
          <a:p>
            <a:pPr marL="0" indent="0">
              <a:lnSpc>
                <a:spcPct val="100000"/>
              </a:lnSpc>
              <a:spcBef>
                <a:spcPts val="600"/>
              </a:spcBef>
              <a:spcAft>
                <a:spcPts val="600"/>
              </a:spcAft>
              <a:buNone/>
            </a:pPr>
            <a:endParaRPr lang="en-GB" dirty="0"/>
          </a:p>
        </p:txBody>
      </p:sp>
      <p:sp>
        <p:nvSpPr>
          <p:cNvPr id="30" name="Slide Number Placeholder 5">
            <a:extLst>
              <a:ext uri="{FF2B5EF4-FFF2-40B4-BE49-F238E27FC236}">
                <a16:creationId xmlns:a16="http://schemas.microsoft.com/office/drawing/2014/main" id="{9EBDD1BD-7B3E-7DF4-E592-70196AA070A1}"/>
              </a:ext>
            </a:extLst>
          </p:cNvPr>
          <p:cNvSpPr>
            <a:spLocks noGrp="1"/>
          </p:cNvSpPr>
          <p:nvPr>
            <p:ph type="sldNum" sz="quarter" idx="4"/>
          </p:nvPr>
        </p:nvSpPr>
        <p:spPr>
          <a:xfrm>
            <a:off x="9224840" y="6282148"/>
            <a:ext cx="556450" cy="495485"/>
          </a:xfrm>
        </p:spPr>
        <p:txBody>
          <a:bodyPr/>
          <a:lstStyle/>
          <a:p>
            <a:fld id="{B64BF3EB-2768-734E-9802-C371E33845D2}" type="slidenum">
              <a:rPr lang="en-US" smtClean="0">
                <a:solidFill>
                  <a:schemeClr val="bg2">
                    <a:lumMod val="50000"/>
                  </a:schemeClr>
                </a:solidFill>
              </a:rPr>
              <a:pPr/>
              <a:t>4</a:t>
            </a:fld>
            <a:endParaRPr lang="en-US" dirty="0">
              <a:solidFill>
                <a:schemeClr val="bg2">
                  <a:lumMod val="50000"/>
                </a:schemeClr>
              </a:solidFill>
            </a:endParaRPr>
          </a:p>
        </p:txBody>
      </p:sp>
      <p:graphicFrame>
        <p:nvGraphicFramePr>
          <p:cNvPr id="3" name="Chart 2">
            <a:extLst>
              <a:ext uri="{FF2B5EF4-FFF2-40B4-BE49-F238E27FC236}">
                <a16:creationId xmlns:a16="http://schemas.microsoft.com/office/drawing/2014/main" id="{37740E52-35B8-5DB2-2C6C-26B1FB445510}"/>
              </a:ext>
            </a:extLst>
          </p:cNvPr>
          <p:cNvGraphicFramePr>
            <a:graphicFrameLocks/>
          </p:cNvGraphicFramePr>
          <p:nvPr>
            <p:extLst>
              <p:ext uri="{D42A27DB-BD31-4B8C-83A1-F6EECF244321}">
                <p14:modId xmlns:p14="http://schemas.microsoft.com/office/powerpoint/2010/main" val="2987191583"/>
              </p:ext>
            </p:extLst>
          </p:nvPr>
        </p:nvGraphicFramePr>
        <p:xfrm>
          <a:off x="569130" y="3344296"/>
          <a:ext cx="4383870" cy="27280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FACD13A-2719-C122-1CA3-449CFBDEDF87}"/>
              </a:ext>
            </a:extLst>
          </p:cNvPr>
          <p:cNvGraphicFramePr>
            <a:graphicFrameLocks/>
          </p:cNvGraphicFramePr>
          <p:nvPr>
            <p:extLst>
              <p:ext uri="{D42A27DB-BD31-4B8C-83A1-F6EECF244321}">
                <p14:modId xmlns:p14="http://schemas.microsoft.com/office/powerpoint/2010/main" val="2363989693"/>
              </p:ext>
            </p:extLst>
          </p:nvPr>
        </p:nvGraphicFramePr>
        <p:xfrm>
          <a:off x="5397759" y="3270068"/>
          <a:ext cx="4508241" cy="3038208"/>
        </p:xfrm>
        <a:graphic>
          <a:graphicData uri="http://schemas.openxmlformats.org/drawingml/2006/chart">
            <c:chart xmlns:c="http://schemas.openxmlformats.org/drawingml/2006/chart" xmlns:r="http://schemas.openxmlformats.org/officeDocument/2006/relationships" r:id="rId5"/>
          </a:graphicData>
        </a:graphic>
      </p:graphicFrame>
      <p:sp>
        <p:nvSpPr>
          <p:cNvPr id="5" name="Oval 4">
            <a:extLst>
              <a:ext uri="{FF2B5EF4-FFF2-40B4-BE49-F238E27FC236}">
                <a16:creationId xmlns:a16="http://schemas.microsoft.com/office/drawing/2014/main" id="{B409B90C-F833-A019-F941-F2BE87584547}"/>
              </a:ext>
            </a:extLst>
          </p:cNvPr>
          <p:cNvSpPr/>
          <p:nvPr/>
        </p:nvSpPr>
        <p:spPr>
          <a:xfrm>
            <a:off x="5778065" y="3788224"/>
            <a:ext cx="544355" cy="1846273"/>
          </a:xfrm>
          <a:prstGeom prst="ellipse">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1" name="Picture 10">
            <a:extLst>
              <a:ext uri="{FF2B5EF4-FFF2-40B4-BE49-F238E27FC236}">
                <a16:creationId xmlns:a16="http://schemas.microsoft.com/office/drawing/2014/main" id="{5BAF6CA7-1701-8964-02FD-9D02EF3891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62604" y="6316427"/>
            <a:ext cx="876367" cy="367301"/>
          </a:xfrm>
          <a:prstGeom prst="rect">
            <a:avLst/>
          </a:prstGeom>
        </p:spPr>
      </p:pic>
      <p:sp>
        <p:nvSpPr>
          <p:cNvPr id="10" name="Content Placeholder 2">
            <a:extLst>
              <a:ext uri="{FF2B5EF4-FFF2-40B4-BE49-F238E27FC236}">
                <a16:creationId xmlns:a16="http://schemas.microsoft.com/office/drawing/2014/main" id="{0483D32E-0C5A-6A9C-8AC2-625D8939B158}"/>
              </a:ext>
            </a:extLst>
          </p:cNvPr>
          <p:cNvSpPr txBox="1">
            <a:spLocks/>
          </p:cNvSpPr>
          <p:nvPr/>
        </p:nvSpPr>
        <p:spPr>
          <a:xfrm>
            <a:off x="681038" y="1081402"/>
            <a:ext cx="9100252" cy="625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bg2"/>
              </a:buClr>
              <a:buFont typeface="Arial" panose="020B0604020202020204" pitchFamily="34" charset="0"/>
              <a:buNone/>
            </a:pPr>
            <a:r>
              <a:rPr lang="en-US" sz="1400" b="1" dirty="0"/>
              <a:t>Australia has the joint largest reserves in the world, but produces only 10% of that of Indonesia </a:t>
            </a:r>
          </a:p>
          <a:p>
            <a:pPr marL="0" indent="0">
              <a:lnSpc>
                <a:spcPct val="100000"/>
              </a:lnSpc>
              <a:spcBef>
                <a:spcPts val="0"/>
              </a:spcBef>
              <a:spcAft>
                <a:spcPts val="600"/>
              </a:spcAft>
              <a:buClr>
                <a:schemeClr val="bg2"/>
              </a:buClr>
              <a:buFont typeface="Arial" panose="020B0604020202020204" pitchFamily="34" charset="0"/>
              <a:buNone/>
            </a:pPr>
            <a:r>
              <a:rPr lang="en-US" sz="1000" dirty="0"/>
              <a:t>(see appendix slide 17)</a:t>
            </a:r>
          </a:p>
          <a:p>
            <a:pPr>
              <a:lnSpc>
                <a:spcPct val="100000"/>
              </a:lnSpc>
              <a:spcBef>
                <a:spcPts val="0"/>
              </a:spcBef>
              <a:spcAft>
                <a:spcPts val="600"/>
              </a:spcAft>
              <a:buClr>
                <a:schemeClr val="bg2"/>
              </a:buClr>
            </a:pPr>
            <a:endParaRPr lang="en-US" sz="1400" dirty="0"/>
          </a:p>
        </p:txBody>
      </p:sp>
    </p:spTree>
    <p:extLst>
      <p:ext uri="{BB962C8B-B14F-4D97-AF65-F5344CB8AC3E}">
        <p14:creationId xmlns:p14="http://schemas.microsoft.com/office/powerpoint/2010/main" val="425020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9396-47A5-6243-9359-5CF5B4280989}"/>
              </a:ext>
            </a:extLst>
          </p:cNvPr>
          <p:cNvSpPr>
            <a:spLocks noGrp="1"/>
          </p:cNvSpPr>
          <p:nvPr>
            <p:ph type="title"/>
          </p:nvPr>
        </p:nvSpPr>
        <p:spPr/>
        <p:txBody>
          <a:bodyPr>
            <a:normAutofit/>
          </a:bodyPr>
          <a:lstStyle/>
          <a:p>
            <a:r>
              <a:rPr lang="en-GB" dirty="0">
                <a:solidFill>
                  <a:schemeClr val="bg2"/>
                </a:solidFill>
              </a:rPr>
              <a:t>Better processing technology </a:t>
            </a:r>
            <a:endParaRPr lang="en-US" dirty="0">
              <a:solidFill>
                <a:schemeClr val="bg2"/>
              </a:solidFill>
            </a:endParaRPr>
          </a:p>
        </p:txBody>
      </p:sp>
      <p:sp>
        <p:nvSpPr>
          <p:cNvPr id="9" name="Slide Number Placeholder 8">
            <a:extLst>
              <a:ext uri="{FF2B5EF4-FFF2-40B4-BE49-F238E27FC236}">
                <a16:creationId xmlns:a16="http://schemas.microsoft.com/office/drawing/2014/main" id="{C1D1C97D-3275-C342-9802-A87035797281}"/>
              </a:ext>
            </a:extLst>
          </p:cNvPr>
          <p:cNvSpPr>
            <a:spLocks noGrp="1"/>
          </p:cNvSpPr>
          <p:nvPr>
            <p:ph type="sldNum" sz="quarter" idx="4"/>
          </p:nvPr>
        </p:nvSpPr>
        <p:spPr/>
        <p:txBody>
          <a:bodyPr/>
          <a:lstStyle/>
          <a:p>
            <a:fld id="{B64BF3EB-2768-734E-9802-C371E33845D2}" type="slidenum">
              <a:rPr lang="en-US" smtClean="0"/>
              <a:pPr/>
              <a:t>5</a:t>
            </a:fld>
            <a:endParaRPr lang="en-US" dirty="0"/>
          </a:p>
        </p:txBody>
      </p:sp>
      <p:graphicFrame>
        <p:nvGraphicFramePr>
          <p:cNvPr id="12" name="Table 11">
            <a:extLst>
              <a:ext uri="{FF2B5EF4-FFF2-40B4-BE49-F238E27FC236}">
                <a16:creationId xmlns:a16="http://schemas.microsoft.com/office/drawing/2014/main" id="{57BD21C0-6B39-D7E0-C841-22F3D67D5FA0}"/>
              </a:ext>
            </a:extLst>
          </p:cNvPr>
          <p:cNvGraphicFramePr>
            <a:graphicFrameLocks noGrp="1"/>
          </p:cNvGraphicFramePr>
          <p:nvPr>
            <p:extLst>
              <p:ext uri="{D42A27DB-BD31-4B8C-83A1-F6EECF244321}">
                <p14:modId xmlns:p14="http://schemas.microsoft.com/office/powerpoint/2010/main" val="2758621043"/>
              </p:ext>
            </p:extLst>
          </p:nvPr>
        </p:nvGraphicFramePr>
        <p:xfrm>
          <a:off x="4774701" y="1555842"/>
          <a:ext cx="4767762" cy="2352654"/>
        </p:xfrm>
        <a:graphic>
          <a:graphicData uri="http://schemas.openxmlformats.org/drawingml/2006/table">
            <a:tbl>
              <a:tblPr firstRow="1" firstCol="1" bandRow="1">
                <a:tableStyleId>{72833802-FEF1-4C79-8D5D-14CF1EAF98D9}</a:tableStyleId>
              </a:tblPr>
              <a:tblGrid>
                <a:gridCol w="1132116">
                  <a:extLst>
                    <a:ext uri="{9D8B030D-6E8A-4147-A177-3AD203B41FA5}">
                      <a16:colId xmlns:a16="http://schemas.microsoft.com/office/drawing/2014/main" val="445044576"/>
                    </a:ext>
                  </a:extLst>
                </a:gridCol>
                <a:gridCol w="1839217">
                  <a:extLst>
                    <a:ext uri="{9D8B030D-6E8A-4147-A177-3AD203B41FA5}">
                      <a16:colId xmlns:a16="http://schemas.microsoft.com/office/drawing/2014/main" val="20001"/>
                    </a:ext>
                  </a:extLst>
                </a:gridCol>
                <a:gridCol w="1796429">
                  <a:extLst>
                    <a:ext uri="{9D8B030D-6E8A-4147-A177-3AD203B41FA5}">
                      <a16:colId xmlns:a16="http://schemas.microsoft.com/office/drawing/2014/main" val="3025838569"/>
                    </a:ext>
                  </a:extLst>
                </a:gridCol>
              </a:tblGrid>
              <a:tr h="143191">
                <a:tc>
                  <a:txBody>
                    <a:bodyPr/>
                    <a:lstStyle/>
                    <a:p>
                      <a:endParaRPr lang="en-AU" sz="1050" dirty="0">
                        <a:latin typeface="+mn-lt"/>
                        <a:cs typeface="Arial" panose="020B0604020202020204" pitchFamily="34" charset="0"/>
                      </a:endParaRPr>
                    </a:p>
                  </a:txBody>
                  <a:tcPr marL="55721" marR="55721" marT="27861" marB="27861" anchor="ctr">
                    <a:lnL w="6350" cap="flat" cmpd="sng" algn="ctr">
                      <a:noFill/>
                      <a:prstDash val="solid"/>
                      <a:miter lim="800000"/>
                    </a:lnL>
                    <a:lnR>
                      <a:noFill/>
                    </a:lnR>
                    <a:lnT w="6350" cap="flat" cmpd="sng" algn="ctr">
                      <a:noFill/>
                      <a:prstDash val="solid"/>
                      <a:miter lim="800000"/>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400" dirty="0" err="1">
                          <a:latin typeface="+mn-lt"/>
                        </a:rPr>
                        <a:t>DNi</a:t>
                      </a:r>
                      <a:r>
                        <a:rPr lang="en-AU" sz="1400" dirty="0">
                          <a:latin typeface="+mn-lt"/>
                        </a:rPr>
                        <a:t> </a:t>
                      </a:r>
                      <a:r>
                        <a:rPr lang="en-AU" sz="1400" dirty="0" err="1">
                          <a:latin typeface="+mn-lt"/>
                        </a:rPr>
                        <a:t>Process</a:t>
                      </a:r>
                      <a:r>
                        <a:rPr lang="en-AU" sz="1400" baseline="30000" dirty="0" err="1">
                          <a:latin typeface="+mn-lt"/>
                        </a:rPr>
                        <a:t>TM</a:t>
                      </a:r>
                      <a:endParaRPr lang="en-AU" sz="1400" baseline="30000" dirty="0">
                        <a:latin typeface="+mn-lt"/>
                        <a:cs typeface="Arial" panose="020B0604020202020204" pitchFamily="34" charset="0"/>
                      </a:endParaRPr>
                    </a:p>
                  </a:txBody>
                  <a:tcPr marL="55721" marR="55721" marT="27861" marB="27861" anchor="ctr">
                    <a:lnL>
                      <a:noFill/>
                    </a:lnL>
                    <a:lnB w="6350" cap="flat" cmpd="sng" algn="ctr">
                      <a:solidFill>
                        <a:schemeClr val="bg2"/>
                      </a:solidFill>
                      <a:prstDash val="solid"/>
                      <a:round/>
                      <a:headEnd type="none" w="med" len="med"/>
                      <a:tailEnd type="none" w="med" len="med"/>
                    </a:lnB>
                    <a:solidFill>
                      <a:schemeClr val="accent2"/>
                    </a:solidFill>
                  </a:tcPr>
                </a:tc>
                <a:tc>
                  <a:txBody>
                    <a:bodyPr/>
                    <a:lstStyle/>
                    <a:p>
                      <a:pPr algn="ctr"/>
                      <a:r>
                        <a:rPr lang="en-AU" sz="1400" dirty="0">
                          <a:latin typeface="+mn-lt"/>
                        </a:rPr>
                        <a:t>HPAL</a:t>
                      </a:r>
                      <a:endParaRPr lang="en-AU" sz="1400" dirty="0">
                        <a:latin typeface="+mn-lt"/>
                        <a:cs typeface="Arial" panose="020B0604020202020204" pitchFamily="34" charset="0"/>
                      </a:endParaRPr>
                    </a:p>
                  </a:txBody>
                  <a:tcPr marL="55721" marR="55721" marT="27861" marB="27861" anchor="ctr">
                    <a:lnR w="6350" cap="flat" cmpd="sng" algn="ctr">
                      <a:solidFill>
                        <a:schemeClr val="tx2"/>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211948099"/>
                  </a:ext>
                </a:extLst>
              </a:tr>
              <a:tr h="228045">
                <a:tc>
                  <a:txBody>
                    <a:bodyPr/>
                    <a:lstStyle/>
                    <a:p>
                      <a:pPr marL="0">
                        <a:spcBef>
                          <a:spcPts val="0"/>
                        </a:spcBef>
                        <a:spcAft>
                          <a:spcPts val="0"/>
                        </a:spcAft>
                      </a:pPr>
                      <a:r>
                        <a:rPr lang="en-AU" sz="1100" dirty="0">
                          <a:latin typeface="+mn-lt"/>
                          <a:cs typeface="Arial" panose="020B0604020202020204" pitchFamily="34" charset="0"/>
                        </a:rPr>
                        <a:t>Ore</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l">
                        <a:spcBef>
                          <a:spcPts val="0"/>
                        </a:spcBef>
                        <a:spcAft>
                          <a:spcPts val="0"/>
                        </a:spcAft>
                      </a:pPr>
                      <a:r>
                        <a:rPr lang="en-AU" sz="1100" dirty="0">
                          <a:latin typeface="+mn-lt"/>
                        </a:rPr>
                        <a:t>Tolerant of full range </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spcBef>
                          <a:spcPts val="0"/>
                        </a:spcBef>
                        <a:spcAft>
                          <a:spcPts val="0"/>
                        </a:spcAft>
                      </a:pPr>
                      <a:r>
                        <a:rPr lang="en-AU" sz="1100" kern="1200" dirty="0">
                          <a:solidFill>
                            <a:schemeClr val="tx1"/>
                          </a:solidFill>
                          <a:latin typeface="+mn-lt"/>
                          <a:ea typeface="+mn-ea"/>
                          <a:cs typeface="+mn-cs"/>
                        </a:rPr>
                        <a:t>Preference for selective ore</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57590995"/>
                  </a:ext>
                </a:extLst>
              </a:tr>
              <a:tr h="440188">
                <a:tc>
                  <a:txBody>
                    <a:bodyPr/>
                    <a:lstStyle/>
                    <a:p>
                      <a:pPr marL="0">
                        <a:spcBef>
                          <a:spcPts val="0"/>
                        </a:spcBef>
                        <a:spcAft>
                          <a:spcPts val="0"/>
                        </a:spcAft>
                      </a:pPr>
                      <a:r>
                        <a:rPr lang="en-AU" sz="1100" dirty="0">
                          <a:latin typeface="+mn-lt"/>
                        </a:rPr>
                        <a:t>Pressure</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l">
                        <a:spcBef>
                          <a:spcPts val="0"/>
                        </a:spcBef>
                        <a:spcAft>
                          <a:spcPts val="0"/>
                        </a:spcAft>
                      </a:pPr>
                      <a:r>
                        <a:rPr lang="en-AU" sz="1100" b="1" dirty="0">
                          <a:latin typeface="+mn-lt"/>
                        </a:rPr>
                        <a:t>Lower pressure</a:t>
                      </a:r>
                    </a:p>
                    <a:p>
                      <a:pPr marL="0" indent="-171450" algn="l">
                        <a:spcBef>
                          <a:spcPts val="0"/>
                        </a:spcBef>
                        <a:spcAft>
                          <a:spcPts val="0"/>
                        </a:spcAft>
                        <a:buFont typeface="Arial" panose="020B0604020202020204" pitchFamily="34" charset="0"/>
                        <a:buChar char="•"/>
                      </a:pPr>
                      <a:r>
                        <a:rPr lang="en-AU" sz="1100" dirty="0">
                          <a:latin typeface="+mn-lt"/>
                        </a:rPr>
                        <a:t>1 atmosphere </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spcBef>
                          <a:spcPts val="0"/>
                        </a:spcBef>
                        <a:spcAft>
                          <a:spcPts val="0"/>
                        </a:spcAft>
                      </a:pPr>
                      <a:r>
                        <a:rPr lang="en-AU" sz="1100" kern="1200" dirty="0">
                          <a:solidFill>
                            <a:schemeClr val="tx1"/>
                          </a:solidFill>
                          <a:latin typeface="+mn-lt"/>
                          <a:ea typeface="+mn-ea"/>
                          <a:cs typeface="+mn-cs"/>
                        </a:rPr>
                        <a:t>High pressure</a:t>
                      </a:r>
                    </a:p>
                    <a:p>
                      <a:pPr marL="0" indent="-171450" algn="l" defTabSz="914400" rtl="0" eaLnBrk="1" latinLnBrk="0" hangingPunct="1">
                        <a:spcBef>
                          <a:spcPts val="0"/>
                        </a:spcBef>
                        <a:spcAft>
                          <a:spcPts val="0"/>
                        </a:spcAft>
                        <a:buFont typeface="Arial" panose="020B0604020202020204" pitchFamily="34" charset="0"/>
                        <a:buChar char="•"/>
                      </a:pPr>
                      <a:r>
                        <a:rPr lang="en-AU" sz="1100" kern="1200" dirty="0">
                          <a:solidFill>
                            <a:schemeClr val="tx1"/>
                          </a:solidFill>
                          <a:latin typeface="+mn-lt"/>
                          <a:ea typeface="+mn-ea"/>
                          <a:cs typeface="+mn-cs"/>
                        </a:rPr>
                        <a:t>40 atmosphere</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2236593"/>
                  </a:ext>
                </a:extLst>
              </a:tr>
              <a:tr h="425941">
                <a:tc>
                  <a:txBody>
                    <a:bodyPr/>
                    <a:lstStyle/>
                    <a:p>
                      <a:pPr marL="0">
                        <a:spcBef>
                          <a:spcPts val="0"/>
                        </a:spcBef>
                        <a:spcAft>
                          <a:spcPts val="0"/>
                        </a:spcAft>
                      </a:pPr>
                      <a:r>
                        <a:rPr lang="en-AU" sz="1100" dirty="0">
                          <a:latin typeface="+mn-lt"/>
                        </a:rPr>
                        <a:t>Temperature</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l">
                        <a:spcBef>
                          <a:spcPts val="0"/>
                        </a:spcBef>
                        <a:spcAft>
                          <a:spcPts val="0"/>
                        </a:spcAft>
                      </a:pPr>
                      <a:r>
                        <a:rPr lang="en-AU" sz="1100" b="1" dirty="0">
                          <a:solidFill>
                            <a:schemeClr val="tx1"/>
                          </a:solidFill>
                          <a:latin typeface="+mn-lt"/>
                        </a:rPr>
                        <a:t>Lower temperature</a:t>
                      </a:r>
                    </a:p>
                    <a:p>
                      <a:pPr marL="0" indent="-171450" algn="l">
                        <a:spcBef>
                          <a:spcPts val="0"/>
                        </a:spcBef>
                        <a:spcAft>
                          <a:spcPts val="0"/>
                        </a:spcAft>
                        <a:buFont typeface="Arial" panose="020B0604020202020204" pitchFamily="34" charset="0"/>
                        <a:buChar char="•"/>
                      </a:pPr>
                      <a:r>
                        <a:rPr lang="en-AU" sz="1100" dirty="0">
                          <a:solidFill>
                            <a:schemeClr val="tx1"/>
                          </a:solidFill>
                          <a:latin typeface="+mn-lt"/>
                        </a:rPr>
                        <a:t>110°C</a:t>
                      </a:r>
                      <a:endParaRPr lang="en-AU" sz="110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latin typeface="+mn-lt"/>
                          <a:ea typeface="+mn-ea"/>
                          <a:cs typeface="+mn-cs"/>
                        </a:rPr>
                        <a:t>High temperature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latin typeface="+mn-lt"/>
                          <a:ea typeface="+mn-ea"/>
                          <a:cs typeface="+mn-cs"/>
                        </a:rPr>
                        <a:t>250°C</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89695433"/>
                  </a:ext>
                </a:extLst>
              </a:tr>
              <a:tr h="435439">
                <a:tc>
                  <a:txBody>
                    <a:bodyPr/>
                    <a:lstStyle/>
                    <a:p>
                      <a:pPr marL="0">
                        <a:spcBef>
                          <a:spcPts val="0"/>
                        </a:spcBef>
                        <a:spcAft>
                          <a:spcPts val="0"/>
                        </a:spcAft>
                      </a:pPr>
                      <a:r>
                        <a:rPr lang="en-AU" sz="1100" dirty="0">
                          <a:latin typeface="+mn-lt"/>
                        </a:rPr>
                        <a:t>Acid consumption</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l">
                        <a:spcBef>
                          <a:spcPts val="0"/>
                        </a:spcBef>
                        <a:spcAft>
                          <a:spcPts val="0"/>
                        </a:spcAft>
                      </a:pPr>
                      <a:r>
                        <a:rPr lang="en-AU" sz="1100" b="1" dirty="0">
                          <a:solidFill>
                            <a:schemeClr val="tx1"/>
                          </a:solidFill>
                          <a:latin typeface="+mn-lt"/>
                        </a:rPr>
                        <a:t>Less acid</a:t>
                      </a:r>
                    </a:p>
                    <a:p>
                      <a:pPr marL="0" indent="-171450" algn="l">
                        <a:spcBef>
                          <a:spcPts val="0"/>
                        </a:spcBef>
                        <a:spcAft>
                          <a:spcPts val="0"/>
                        </a:spcAft>
                        <a:buFont typeface="Arial" panose="020B0604020202020204" pitchFamily="34" charset="0"/>
                        <a:buChar char="•"/>
                      </a:pPr>
                      <a:r>
                        <a:rPr lang="en-AU" sz="1100" dirty="0">
                          <a:solidFill>
                            <a:schemeClr val="tx1"/>
                          </a:solidFill>
                          <a:latin typeface="+mn-lt"/>
                        </a:rPr>
                        <a:t>30-80 kg / tonne ore</a:t>
                      </a:r>
                      <a:endParaRPr lang="en-AU" sz="1100" baseline="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algn="l" defTabSz="914400" rtl="0" eaLnBrk="1" latinLnBrk="0" hangingPunct="1">
                        <a:spcBef>
                          <a:spcPts val="0"/>
                        </a:spcBef>
                        <a:spcAft>
                          <a:spcPts val="0"/>
                        </a:spcAft>
                      </a:pPr>
                      <a:r>
                        <a:rPr lang="en-AU" sz="1100" kern="1200" dirty="0">
                          <a:solidFill>
                            <a:schemeClr val="tx1"/>
                          </a:solidFill>
                          <a:latin typeface="+mn-lt"/>
                          <a:ea typeface="+mn-ea"/>
                          <a:cs typeface="+mn-cs"/>
                        </a:rPr>
                        <a:t>More acid</a:t>
                      </a:r>
                    </a:p>
                    <a:p>
                      <a:pPr marL="0" algn="l" defTabSz="914400" rtl="0" eaLnBrk="1" latinLnBrk="0" hangingPunct="1">
                        <a:spcBef>
                          <a:spcPts val="0"/>
                        </a:spcBef>
                        <a:spcAft>
                          <a:spcPts val="0"/>
                        </a:spcAft>
                      </a:pPr>
                      <a:r>
                        <a:rPr lang="en-AU" sz="1100" kern="1200" dirty="0">
                          <a:solidFill>
                            <a:schemeClr val="tx1"/>
                          </a:solidFill>
                          <a:latin typeface="+mn-lt"/>
                          <a:ea typeface="+mn-ea"/>
                          <a:cs typeface="+mn-cs"/>
                        </a:rPr>
                        <a:t>250-500 kg / tonne ore</a:t>
                      </a: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0864322"/>
                  </a:ext>
                </a:extLst>
              </a:tr>
              <a:tr h="228045">
                <a:tc>
                  <a:txBody>
                    <a:bodyPr/>
                    <a:lstStyle/>
                    <a:p>
                      <a:pPr marL="0">
                        <a:spcBef>
                          <a:spcPts val="0"/>
                        </a:spcBef>
                        <a:spcAft>
                          <a:spcPts val="0"/>
                        </a:spcAft>
                      </a:pPr>
                      <a:r>
                        <a:rPr lang="en-AU" sz="1100" dirty="0">
                          <a:latin typeface="+mn-lt"/>
                        </a:rPr>
                        <a:t>Waste materials</a:t>
                      </a:r>
                      <a:endParaRPr lang="en-AU" sz="1100" dirty="0">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l">
                        <a:spcBef>
                          <a:spcPts val="0"/>
                        </a:spcBef>
                        <a:spcAft>
                          <a:spcPts val="0"/>
                        </a:spcAft>
                      </a:pPr>
                      <a:r>
                        <a:rPr lang="en-US" sz="1100" dirty="0">
                          <a:solidFill>
                            <a:schemeClr val="tx1"/>
                          </a:solidFill>
                          <a:latin typeface="+mn-lt"/>
                        </a:rPr>
                        <a:t>Landfill / return to mine</a:t>
                      </a:r>
                      <a:endParaRPr lang="en-AU" sz="110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algn="l">
                        <a:spcBef>
                          <a:spcPts val="0"/>
                        </a:spcBef>
                        <a:spcAft>
                          <a:spcPts val="0"/>
                        </a:spcAft>
                      </a:pPr>
                      <a:r>
                        <a:rPr lang="en-AU" sz="1100" dirty="0">
                          <a:solidFill>
                            <a:schemeClr val="tx1"/>
                          </a:solidFill>
                          <a:latin typeface="+mn-lt"/>
                        </a:rPr>
                        <a:t>Generates 4x quantity and requires cleaning</a:t>
                      </a:r>
                      <a:endParaRPr lang="en-AU" sz="1100" dirty="0">
                        <a:solidFill>
                          <a:schemeClr val="tx1"/>
                        </a:solidFill>
                        <a:latin typeface="+mn-lt"/>
                        <a:cs typeface="Arial" panose="020B0604020202020204" pitchFamily="34" charset="0"/>
                      </a:endParaRPr>
                    </a:p>
                  </a:txBody>
                  <a:tcPr marL="55721" marR="55721" marT="27861" marB="2786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58772526"/>
                  </a:ext>
                </a:extLst>
              </a:tr>
            </a:tbl>
          </a:graphicData>
        </a:graphic>
      </p:graphicFrame>
      <p:sp>
        <p:nvSpPr>
          <p:cNvPr id="3" name="Content Placeholder 2">
            <a:extLst>
              <a:ext uri="{FF2B5EF4-FFF2-40B4-BE49-F238E27FC236}">
                <a16:creationId xmlns:a16="http://schemas.microsoft.com/office/drawing/2014/main" id="{53876AB0-2C2C-D5E1-2765-9811CD9A4499}"/>
              </a:ext>
            </a:extLst>
          </p:cNvPr>
          <p:cNvSpPr>
            <a:spLocks noGrp="1"/>
          </p:cNvSpPr>
          <p:nvPr>
            <p:ph idx="1"/>
          </p:nvPr>
        </p:nvSpPr>
        <p:spPr>
          <a:xfrm>
            <a:off x="701222" y="1258329"/>
            <a:ext cx="3688950" cy="2881005"/>
          </a:xfrm>
          <a:noFill/>
        </p:spPr>
        <p:txBody>
          <a:bodyPr>
            <a:noAutofit/>
          </a:bodyPr>
          <a:lstStyle/>
          <a:p>
            <a:pPr marL="0" marR="0" lvl="0" indent="0" algn="l" defTabSz="914400" rtl="0" eaLnBrk="1" fontAlgn="auto" latinLnBrk="0" hangingPunct="1">
              <a:lnSpc>
                <a:spcPct val="100000"/>
              </a:lnSpc>
              <a:spcBef>
                <a:spcPts val="0"/>
              </a:spcBef>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Advantages</a:t>
            </a:r>
          </a:p>
          <a:p>
            <a:pPr marR="0" lvl="0" algn="l" defTabSz="914400" rtl="0" eaLnBrk="1" fontAlgn="auto" latinLnBrk="0" hangingPunct="1">
              <a:lnSpc>
                <a:spcPct val="100000"/>
              </a:lnSpc>
              <a:spcBef>
                <a:spcPts val="0"/>
              </a:spcBef>
              <a:spcAft>
                <a:spcPts val="600"/>
              </a:spcAft>
              <a:buClr>
                <a:schemeClr val="bg2"/>
              </a:buClr>
              <a:buSzTx/>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tolerant of ore range</a:t>
            </a:r>
          </a:p>
          <a:p>
            <a:pPr marR="0" lvl="0" algn="l" defTabSz="914400" rtl="0" eaLnBrk="1" fontAlgn="auto" latinLnBrk="0" hangingPunct="1">
              <a:lnSpc>
                <a:spcPct val="100000"/>
              </a:lnSpc>
              <a:spcBef>
                <a:spcPts val="0"/>
              </a:spcBef>
              <a:spcAft>
                <a:spcPts val="600"/>
              </a:spcAft>
              <a:buClr>
                <a:schemeClr val="bg2"/>
              </a:buClr>
              <a:buSzTx/>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Lower pressure</a:t>
            </a:r>
          </a:p>
          <a:p>
            <a:pPr marR="0" lvl="0" algn="l" defTabSz="914400" rtl="0" eaLnBrk="1" fontAlgn="auto" latinLnBrk="0" hangingPunct="1">
              <a:lnSpc>
                <a:spcPct val="100000"/>
              </a:lnSpc>
              <a:spcBef>
                <a:spcPts val="0"/>
              </a:spcBef>
              <a:spcAft>
                <a:spcPts val="600"/>
              </a:spcAft>
              <a:buClr>
                <a:schemeClr val="bg2"/>
              </a:buClr>
              <a:buSzTx/>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Lower temperature </a:t>
            </a:r>
          </a:p>
          <a:p>
            <a:pPr marR="0" lvl="0" algn="l" defTabSz="914400" rtl="0" eaLnBrk="1" fontAlgn="auto" latinLnBrk="0" hangingPunct="1">
              <a:lnSpc>
                <a:spcPct val="100000"/>
              </a:lnSpc>
              <a:spcBef>
                <a:spcPts val="0"/>
              </a:spcBef>
              <a:spcAft>
                <a:spcPts val="600"/>
              </a:spcAft>
              <a:buClr>
                <a:schemeClr val="bg2"/>
              </a:buClr>
              <a:buSzTx/>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Less acid </a:t>
            </a:r>
          </a:p>
          <a:p>
            <a:pPr marR="0" lvl="0" algn="l" defTabSz="914400" rtl="0" eaLnBrk="1" fontAlgn="auto" latinLnBrk="0" hangingPunct="1">
              <a:lnSpc>
                <a:spcPct val="100000"/>
              </a:lnSpc>
              <a:spcBef>
                <a:spcPts val="0"/>
              </a:spcBef>
              <a:spcAft>
                <a:spcPts val="600"/>
              </a:spcAft>
              <a:buClr>
                <a:schemeClr val="bg2"/>
              </a:buClr>
              <a:buSzTx/>
              <a:buFont typeface="Wingdings" panose="05000000000000000000" pitchFamily="2" charset="2"/>
              <a:buChar char="ü"/>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Less waste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Studies indicate that the operating costs will be much lower (see appendix)</a:t>
            </a:r>
          </a:p>
        </p:txBody>
      </p:sp>
      <p:sp>
        <p:nvSpPr>
          <p:cNvPr id="5" name="Content Placeholder 2">
            <a:extLst>
              <a:ext uri="{FF2B5EF4-FFF2-40B4-BE49-F238E27FC236}">
                <a16:creationId xmlns:a16="http://schemas.microsoft.com/office/drawing/2014/main" id="{B6358B26-C30C-BD74-B317-F1225CABADF6}"/>
              </a:ext>
            </a:extLst>
          </p:cNvPr>
          <p:cNvSpPr txBox="1">
            <a:spLocks/>
          </p:cNvSpPr>
          <p:nvPr/>
        </p:nvSpPr>
        <p:spPr>
          <a:xfrm>
            <a:off x="681038" y="4090611"/>
            <a:ext cx="8924517" cy="200274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Tx/>
              <a:buNone/>
              <a:defRPr/>
            </a:pPr>
            <a:r>
              <a:rPr lang="en-US" sz="1400" b="1" dirty="0"/>
              <a:t>Critical advantages of </a:t>
            </a:r>
            <a:r>
              <a:rPr lang="en-US" sz="1400" b="1" dirty="0" err="1"/>
              <a:t>DNi</a:t>
            </a:r>
            <a:r>
              <a:rPr lang="en-US" sz="1400" b="1" dirty="0"/>
              <a:t> </a:t>
            </a:r>
            <a:r>
              <a:rPr lang="en-US" sz="1400" b="1" dirty="0" err="1"/>
              <a:t>Process</a:t>
            </a:r>
            <a:r>
              <a:rPr lang="en-US" sz="1400" b="1" baseline="30000" dirty="0" err="1"/>
              <a:t>TM</a:t>
            </a:r>
            <a:r>
              <a:rPr lang="en-US" sz="1400" b="1" baseline="30000" dirty="0"/>
              <a:t> </a:t>
            </a:r>
            <a:r>
              <a:rPr lang="en-US" sz="1400" b="1" dirty="0"/>
              <a:t>vs HPAL:</a:t>
            </a:r>
            <a:endParaRPr lang="en-US" sz="1400" dirty="0">
              <a:solidFill>
                <a:srgbClr val="000000"/>
              </a:solidFill>
              <a:cs typeface="Arial" panose="020B0604020202020204" pitchFamily="34" charset="0"/>
            </a:endParaRPr>
          </a:p>
          <a:p>
            <a:pPr marL="342900" indent="-342900">
              <a:lnSpc>
                <a:spcPct val="100000"/>
              </a:lnSpc>
              <a:spcBef>
                <a:spcPts val="0"/>
              </a:spcBef>
              <a:spcAft>
                <a:spcPts val="600"/>
              </a:spcAft>
              <a:buClr>
                <a:schemeClr val="bg2"/>
              </a:buClr>
              <a:buFont typeface="+mj-lt"/>
              <a:buAutoNum type="arabicPeriod"/>
              <a:defRPr/>
            </a:pPr>
            <a:r>
              <a:rPr lang="en-US" sz="1400" dirty="0" err="1"/>
              <a:t>DNi</a:t>
            </a:r>
            <a:r>
              <a:rPr lang="en-US" sz="1400" dirty="0"/>
              <a:t> </a:t>
            </a:r>
            <a:r>
              <a:rPr lang="en-US" sz="1400" dirty="0" err="1"/>
              <a:t>Process</a:t>
            </a:r>
            <a:r>
              <a:rPr lang="en-US" sz="1400" baseline="30000" dirty="0" err="1"/>
              <a:t>TM</a:t>
            </a:r>
            <a:r>
              <a:rPr lang="en-US" sz="1400" dirty="0">
                <a:solidFill>
                  <a:srgbClr val="000000"/>
                </a:solidFill>
                <a:cs typeface="Arial" panose="020B0604020202020204" pitchFamily="34" charset="0"/>
              </a:rPr>
              <a:t> generates inert residue with traces of nitrates which act as a </a:t>
            </a:r>
            <a:r>
              <a:rPr lang="en-US" sz="1400" dirty="0" err="1">
                <a:solidFill>
                  <a:srgbClr val="000000"/>
                </a:solidFill>
                <a:cs typeface="Arial" panose="020B0604020202020204" pitchFamily="34" charset="0"/>
              </a:rPr>
              <a:t>fertiliser</a:t>
            </a:r>
            <a:r>
              <a:rPr lang="en-US" sz="1400" dirty="0">
                <a:solidFill>
                  <a:srgbClr val="000000"/>
                </a:solidFill>
                <a:cs typeface="Arial" panose="020B0604020202020204" pitchFamily="34" charset="0"/>
              </a:rPr>
              <a:t> and make it ideal for blending with topsoil for mine rehabilitation</a:t>
            </a:r>
          </a:p>
          <a:p>
            <a:pPr marL="342900" indent="-342900">
              <a:lnSpc>
                <a:spcPct val="100000"/>
              </a:lnSpc>
              <a:spcBef>
                <a:spcPts val="0"/>
              </a:spcBef>
              <a:spcAft>
                <a:spcPts val="600"/>
              </a:spcAft>
              <a:buClr>
                <a:schemeClr val="bg2"/>
              </a:buClr>
              <a:buFont typeface="+mj-lt"/>
              <a:buAutoNum type="arabicPeriod"/>
              <a:defRPr/>
            </a:pPr>
            <a:r>
              <a:rPr lang="en-US" sz="1400" dirty="0">
                <a:solidFill>
                  <a:srgbClr val="000000"/>
                </a:solidFill>
                <a:cs typeface="Arial" panose="020B0604020202020204" pitchFamily="34" charset="0"/>
              </a:rPr>
              <a:t>Creates about only 20% of the waste generated by HPAL and this presents savings in transport and the risks of tailings dams</a:t>
            </a:r>
          </a:p>
          <a:p>
            <a:pPr marL="342900" indent="-342900">
              <a:lnSpc>
                <a:spcPct val="100000"/>
              </a:lnSpc>
              <a:spcBef>
                <a:spcPts val="0"/>
              </a:spcBef>
              <a:spcAft>
                <a:spcPts val="600"/>
              </a:spcAft>
              <a:buClr>
                <a:schemeClr val="bg2"/>
              </a:buClr>
              <a:buFont typeface="+mj-lt"/>
              <a:buAutoNum type="arabicPeriod"/>
              <a:defRPr/>
            </a:pPr>
            <a:r>
              <a:rPr lang="en-US" sz="1400" dirty="0"/>
              <a:t>It </a:t>
            </a:r>
            <a:r>
              <a:rPr lang="en-US" sz="1400" dirty="0">
                <a:solidFill>
                  <a:srgbClr val="000000"/>
                </a:solidFill>
                <a:cs typeface="Arial" panose="020B0604020202020204" pitchFamily="34" charset="0"/>
              </a:rPr>
              <a:t>processes the whole of the laterite profile, allows almost immediate mine rehabilitation</a:t>
            </a:r>
          </a:p>
          <a:p>
            <a:pPr marL="0" indent="0">
              <a:lnSpc>
                <a:spcPct val="100000"/>
              </a:lnSpc>
              <a:spcBef>
                <a:spcPts val="0"/>
              </a:spcBef>
              <a:spcAft>
                <a:spcPts val="600"/>
              </a:spcAft>
              <a:buClr>
                <a:schemeClr val="bg2"/>
              </a:buClr>
              <a:buNone/>
              <a:defRPr/>
            </a:pPr>
            <a:endParaRPr lang="en-US" sz="1400" dirty="0">
              <a:solidFill>
                <a:srgbClr val="000000"/>
              </a:solidFill>
              <a:cs typeface="Arial" panose="020B0604020202020204" pitchFamily="34" charset="0"/>
            </a:endParaRPr>
          </a:p>
          <a:p>
            <a:pPr marL="0" indent="0">
              <a:lnSpc>
                <a:spcPct val="100000"/>
              </a:lnSpc>
              <a:spcBef>
                <a:spcPts val="0"/>
              </a:spcBef>
              <a:spcAft>
                <a:spcPts val="600"/>
              </a:spcAft>
              <a:buClr>
                <a:schemeClr val="bg2"/>
              </a:buClr>
              <a:buNone/>
              <a:defRPr/>
            </a:pPr>
            <a:r>
              <a:rPr lang="en-US" sz="1000" dirty="0">
                <a:solidFill>
                  <a:srgbClr val="000000"/>
                </a:solidFill>
                <a:cs typeface="Arial" panose="020B0604020202020204" pitchFamily="34" charset="0"/>
              </a:rPr>
              <a:t>See appendix slides 12-13</a:t>
            </a:r>
          </a:p>
        </p:txBody>
      </p:sp>
      <p:sp>
        <p:nvSpPr>
          <p:cNvPr id="6" name="Content Placeholder 2">
            <a:extLst>
              <a:ext uri="{FF2B5EF4-FFF2-40B4-BE49-F238E27FC236}">
                <a16:creationId xmlns:a16="http://schemas.microsoft.com/office/drawing/2014/main" id="{D05071FE-9AF9-D87A-1667-9AE863877E41}"/>
              </a:ext>
            </a:extLst>
          </p:cNvPr>
          <p:cNvSpPr txBox="1">
            <a:spLocks/>
          </p:cNvSpPr>
          <p:nvPr/>
        </p:nvSpPr>
        <p:spPr>
          <a:xfrm>
            <a:off x="688545" y="968189"/>
            <a:ext cx="9012804" cy="49548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dirty="0" err="1"/>
              <a:t>DNi</a:t>
            </a:r>
            <a:r>
              <a:rPr lang="en-US" sz="1400" b="1" dirty="0"/>
              <a:t> </a:t>
            </a:r>
            <a:r>
              <a:rPr lang="en-US" sz="1400" b="1" dirty="0" err="1"/>
              <a:t>Process</a:t>
            </a:r>
            <a:r>
              <a:rPr lang="en-US" sz="1400" b="1" baseline="30000" dirty="0" err="1"/>
              <a:t>TM</a:t>
            </a:r>
            <a:r>
              <a:rPr lang="en-US" sz="1400" b="1" dirty="0"/>
              <a:t> compares well against traditional High Pressure Acid Leach (HPAL) plants</a:t>
            </a:r>
          </a:p>
          <a:p>
            <a:pPr marL="0" indent="0">
              <a:lnSpc>
                <a:spcPct val="100000"/>
              </a:lnSpc>
              <a:spcBef>
                <a:spcPts val="0"/>
              </a:spcBef>
              <a:buFont typeface="Arial" panose="020B0604020202020204" pitchFamily="34" charset="0"/>
              <a:buNone/>
            </a:pPr>
            <a:endParaRPr lang="en-US" sz="1400" b="1" dirty="0"/>
          </a:p>
        </p:txBody>
      </p:sp>
    </p:spTree>
    <p:extLst>
      <p:ext uri="{BB962C8B-B14F-4D97-AF65-F5344CB8AC3E}">
        <p14:creationId xmlns:p14="http://schemas.microsoft.com/office/powerpoint/2010/main" val="105004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rd hat and glasses&#10;&#10;Description automatically generated with low confidence">
            <a:extLst>
              <a:ext uri="{FF2B5EF4-FFF2-40B4-BE49-F238E27FC236}">
                <a16:creationId xmlns:a16="http://schemas.microsoft.com/office/drawing/2014/main" id="{13B3E9C9-1FCC-67B2-651A-8F605726E2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5277" y="10"/>
            <a:ext cx="7178246" cy="6857990"/>
          </a:xfrm>
          <a:prstGeom prst="rect">
            <a:avLst/>
          </a:prstGeom>
        </p:spPr>
      </p:pic>
      <p:sp>
        <p:nvSpPr>
          <p:cNvPr id="4" name="Rectangle 3">
            <a:extLst>
              <a:ext uri="{FF2B5EF4-FFF2-40B4-BE49-F238E27FC236}">
                <a16:creationId xmlns:a16="http://schemas.microsoft.com/office/drawing/2014/main" id="{426C01B9-FE8E-7BA2-D11E-0B92283FD814}"/>
              </a:ext>
            </a:extLst>
          </p:cNvPr>
          <p:cNvSpPr/>
          <p:nvPr/>
        </p:nvSpPr>
        <p:spPr>
          <a:xfrm>
            <a:off x="0" y="0"/>
            <a:ext cx="66721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9C98E9BB-CA94-2482-A65F-5D05FC517177}"/>
              </a:ext>
            </a:extLst>
          </p:cNvPr>
          <p:cNvSpPr>
            <a:spLocks noGrp="1"/>
          </p:cNvSpPr>
          <p:nvPr>
            <p:ph type="sldNum" sz="quarter" idx="4"/>
          </p:nvPr>
        </p:nvSpPr>
        <p:spPr/>
        <p:txBody>
          <a:bodyPr/>
          <a:lstStyle/>
          <a:p>
            <a:fld id="{B64BF3EB-2768-734E-9802-C371E33845D2}" type="slidenum">
              <a:rPr lang="en-US" smtClean="0">
                <a:solidFill>
                  <a:schemeClr val="bg1"/>
                </a:solidFill>
              </a:rPr>
              <a:pPr/>
              <a:t>6</a:t>
            </a:fld>
            <a:endParaRPr lang="en-US" dirty="0">
              <a:solidFill>
                <a:schemeClr val="bg1"/>
              </a:solidFill>
            </a:endParaRPr>
          </a:p>
        </p:txBody>
      </p:sp>
      <p:pic>
        <p:nvPicPr>
          <p:cNvPr id="13" name="Picture 12">
            <a:extLst>
              <a:ext uri="{FF2B5EF4-FFF2-40B4-BE49-F238E27FC236}">
                <a16:creationId xmlns:a16="http://schemas.microsoft.com/office/drawing/2014/main" id="{DFAFC402-FF3E-6EC5-4DB7-62BE57AE8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7386" y="6316523"/>
            <a:ext cx="884356" cy="367200"/>
          </a:xfrm>
          <a:prstGeom prst="rect">
            <a:avLst/>
          </a:prstGeom>
        </p:spPr>
      </p:pic>
      <p:sp>
        <p:nvSpPr>
          <p:cNvPr id="3" name="Rectangle 2">
            <a:extLst>
              <a:ext uri="{FF2B5EF4-FFF2-40B4-BE49-F238E27FC236}">
                <a16:creationId xmlns:a16="http://schemas.microsoft.com/office/drawing/2014/main" id="{483E91B1-FD73-1649-6D04-06A8C0CD92DB}"/>
              </a:ext>
            </a:extLst>
          </p:cNvPr>
          <p:cNvSpPr/>
          <p:nvPr/>
        </p:nvSpPr>
        <p:spPr>
          <a:xfrm>
            <a:off x="6672161" y="0"/>
            <a:ext cx="3232599" cy="6858000"/>
          </a:xfrm>
          <a:prstGeom prst="rect">
            <a:avLst/>
          </a:prstGeom>
          <a:gradFill flip="none" rotWithShape="1">
            <a:gsLst>
              <a:gs pos="0">
                <a:schemeClr val="bg1">
                  <a:lumMod val="95000"/>
                  <a:lumOff val="5000"/>
                  <a:alpha val="53000"/>
                </a:schemeClr>
              </a:gs>
              <a:gs pos="100000">
                <a:schemeClr val="accent1">
                  <a:lumMod val="30000"/>
                  <a:lumOff val="7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475C18B-7CDB-A479-5693-8E377EC1C843}"/>
              </a:ext>
            </a:extLst>
          </p:cNvPr>
          <p:cNvSpPr txBox="1">
            <a:spLocks/>
          </p:cNvSpPr>
          <p:nvPr/>
        </p:nvSpPr>
        <p:spPr>
          <a:xfrm>
            <a:off x="681038" y="365127"/>
            <a:ext cx="8543925" cy="495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GB" dirty="0">
                <a:solidFill>
                  <a:schemeClr val="bg2"/>
                </a:solidFill>
              </a:rPr>
              <a:t>Why invest in this project</a:t>
            </a:r>
            <a:endParaRPr lang="en-US" dirty="0">
              <a:solidFill>
                <a:schemeClr val="bg2"/>
              </a:solidFill>
            </a:endParaRPr>
          </a:p>
        </p:txBody>
      </p:sp>
      <p:sp>
        <p:nvSpPr>
          <p:cNvPr id="2" name="Content Placeholder 2">
            <a:extLst>
              <a:ext uri="{FF2B5EF4-FFF2-40B4-BE49-F238E27FC236}">
                <a16:creationId xmlns:a16="http://schemas.microsoft.com/office/drawing/2014/main" id="{73AACCB7-07BC-A82C-4699-DA1EFB419313}"/>
              </a:ext>
            </a:extLst>
          </p:cNvPr>
          <p:cNvSpPr txBox="1">
            <a:spLocks/>
          </p:cNvSpPr>
          <p:nvPr/>
        </p:nvSpPr>
        <p:spPr>
          <a:xfrm>
            <a:off x="681036" y="972665"/>
            <a:ext cx="5989737" cy="5471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bg2"/>
              </a:buClr>
              <a:buNone/>
            </a:pPr>
            <a:r>
              <a:rPr lang="en-US" sz="1400" b="1" dirty="0"/>
              <a:t>Right location, right technology, right growth metals</a:t>
            </a:r>
          </a:p>
          <a:p>
            <a:pPr>
              <a:lnSpc>
                <a:spcPct val="100000"/>
              </a:lnSpc>
              <a:spcBef>
                <a:spcPts val="0"/>
              </a:spcBef>
              <a:buClr>
                <a:schemeClr val="bg2"/>
              </a:buClr>
            </a:pPr>
            <a:r>
              <a:rPr lang="en-GB" sz="1400" dirty="0"/>
              <a:t>Nickel processing capacity in WA is grossly insufficient; there are millions of tonnes of stranded ore lacking processing options</a:t>
            </a:r>
          </a:p>
          <a:p>
            <a:pPr>
              <a:lnSpc>
                <a:spcPct val="100000"/>
              </a:lnSpc>
              <a:spcBef>
                <a:spcPts val="600"/>
              </a:spcBef>
              <a:buClr>
                <a:schemeClr val="bg2"/>
              </a:buClr>
            </a:pPr>
            <a:r>
              <a:rPr lang="en-GB" sz="1400" dirty="0"/>
              <a:t>The plant will:</a:t>
            </a:r>
          </a:p>
          <a:p>
            <a:pPr marL="495300" lvl="2" indent="-227013">
              <a:lnSpc>
                <a:spcPct val="100000"/>
              </a:lnSpc>
              <a:spcBef>
                <a:spcPts val="0"/>
              </a:spcBef>
              <a:buClr>
                <a:schemeClr val="bg2"/>
              </a:buClr>
            </a:pPr>
            <a:r>
              <a:rPr lang="en-GB" sz="1400" dirty="0"/>
              <a:t>be close to infrastructure and skilled workforce</a:t>
            </a:r>
          </a:p>
          <a:p>
            <a:pPr marL="495300" lvl="2" indent="-227013">
              <a:lnSpc>
                <a:spcPct val="100000"/>
              </a:lnSpc>
              <a:spcBef>
                <a:spcPts val="0"/>
              </a:spcBef>
              <a:buClr>
                <a:schemeClr val="bg2"/>
              </a:buClr>
            </a:pPr>
            <a:r>
              <a:rPr lang="en-GB" sz="1400" dirty="0"/>
              <a:t>utilise patented </a:t>
            </a:r>
            <a:r>
              <a:rPr lang="en-GB" sz="1400" dirty="0" err="1"/>
              <a:t>DNi</a:t>
            </a:r>
            <a:r>
              <a:rPr lang="en-GB" sz="1400" dirty="0"/>
              <a:t> </a:t>
            </a:r>
            <a:r>
              <a:rPr lang="en-GB" sz="1400" dirty="0" err="1"/>
              <a:t>Process</a:t>
            </a:r>
            <a:r>
              <a:rPr lang="en-GB" sz="1400" baseline="30000" dirty="0" err="1"/>
              <a:t>TM</a:t>
            </a:r>
            <a:r>
              <a:rPr lang="en-GB" sz="1400" baseline="30000" dirty="0"/>
              <a:t>  </a:t>
            </a:r>
            <a:r>
              <a:rPr lang="en-GB" sz="1400" dirty="0"/>
              <a:t>to process low-grade ore in an environmentally friendly way</a:t>
            </a:r>
          </a:p>
          <a:p>
            <a:pPr>
              <a:lnSpc>
                <a:spcPct val="100000"/>
              </a:lnSpc>
              <a:spcBef>
                <a:spcPts val="600"/>
              </a:spcBef>
              <a:buClr>
                <a:schemeClr val="bg2"/>
              </a:buClr>
            </a:pPr>
            <a:r>
              <a:rPr lang="en-GB" sz="1400" dirty="0"/>
              <a:t>De-risked technology: </a:t>
            </a:r>
          </a:p>
          <a:p>
            <a:pPr lvl="1">
              <a:lnSpc>
                <a:spcPct val="100000"/>
              </a:lnSpc>
              <a:spcBef>
                <a:spcPts val="0"/>
              </a:spcBef>
              <a:buClr>
                <a:schemeClr val="bg2"/>
              </a:buClr>
            </a:pPr>
            <a:r>
              <a:rPr lang="en-GB" sz="1400" dirty="0"/>
              <a:t>ASX:QPM building a A$2Bn plant in Queensland based on </a:t>
            </a:r>
            <a:r>
              <a:rPr lang="en-GB" sz="1400" dirty="0" err="1"/>
              <a:t>DNi</a:t>
            </a:r>
            <a:r>
              <a:rPr lang="en-GB" sz="1400" dirty="0"/>
              <a:t> </a:t>
            </a:r>
            <a:r>
              <a:rPr lang="en-GB" sz="1400" dirty="0" err="1"/>
              <a:t>Process</a:t>
            </a:r>
            <a:r>
              <a:rPr lang="en-GB" sz="1400" baseline="30000" dirty="0" err="1"/>
              <a:t>TM</a:t>
            </a:r>
            <a:r>
              <a:rPr lang="en-GB" sz="1400" dirty="0"/>
              <a:t> technology with pre-tax IRR 18.5% and NPV o$2.7Bn</a:t>
            </a:r>
            <a:endParaRPr lang="en-GB" sz="1400" baseline="30000" dirty="0"/>
          </a:p>
          <a:p>
            <a:pPr>
              <a:lnSpc>
                <a:spcPct val="100000"/>
              </a:lnSpc>
              <a:spcBef>
                <a:spcPts val="600"/>
              </a:spcBef>
              <a:buClr>
                <a:schemeClr val="bg2"/>
              </a:buClr>
            </a:pPr>
            <a:r>
              <a:rPr lang="en-GB" sz="1400" dirty="0"/>
              <a:t>Rapid timeline: mining operations and processing within 5 years </a:t>
            </a:r>
          </a:p>
          <a:p>
            <a:pPr>
              <a:lnSpc>
                <a:spcPct val="100000"/>
              </a:lnSpc>
              <a:spcBef>
                <a:spcPts val="600"/>
              </a:spcBef>
              <a:buClr>
                <a:schemeClr val="bg2"/>
              </a:buClr>
            </a:pPr>
            <a:r>
              <a:rPr lang="en-GB" sz="1400" dirty="0"/>
              <a:t>Multiple revenue streams of saleable products</a:t>
            </a:r>
          </a:p>
          <a:p>
            <a:pPr>
              <a:lnSpc>
                <a:spcPct val="100000"/>
              </a:lnSpc>
              <a:spcBef>
                <a:spcPts val="600"/>
              </a:spcBef>
              <a:buClr>
                <a:schemeClr val="bg2"/>
              </a:buClr>
            </a:pPr>
            <a:r>
              <a:rPr lang="en-GB" sz="1400" dirty="0"/>
              <a:t>Off-take and debt funding, government grants and R&amp;D tax credits </a:t>
            </a:r>
          </a:p>
          <a:p>
            <a:pPr marL="0" indent="0">
              <a:lnSpc>
                <a:spcPct val="100000"/>
              </a:lnSpc>
              <a:spcBef>
                <a:spcPts val="0"/>
              </a:spcBef>
              <a:spcAft>
                <a:spcPts val="600"/>
              </a:spcAft>
              <a:buClr>
                <a:schemeClr val="bg2"/>
              </a:buClr>
              <a:buNone/>
            </a:pPr>
            <a:endParaRPr lang="en-US" sz="1400" b="1" dirty="0">
              <a:solidFill>
                <a:schemeClr val="accent2"/>
              </a:solidFill>
            </a:endParaRPr>
          </a:p>
          <a:p>
            <a:pPr marL="0" indent="0">
              <a:lnSpc>
                <a:spcPct val="100000"/>
              </a:lnSpc>
              <a:spcBef>
                <a:spcPts val="0"/>
              </a:spcBef>
              <a:spcAft>
                <a:spcPts val="600"/>
              </a:spcAft>
              <a:buClr>
                <a:schemeClr val="bg2"/>
              </a:buClr>
              <a:buNone/>
            </a:pPr>
            <a:r>
              <a:rPr lang="en-US" sz="1400" b="1" dirty="0"/>
              <a:t>Green focus</a:t>
            </a:r>
          </a:p>
          <a:p>
            <a:pPr>
              <a:lnSpc>
                <a:spcPct val="100000"/>
              </a:lnSpc>
              <a:spcBef>
                <a:spcPts val="0"/>
              </a:spcBef>
              <a:buClr>
                <a:schemeClr val="bg2"/>
              </a:buClr>
            </a:pPr>
            <a:r>
              <a:rPr lang="en-GB" sz="1400" b="0" i="0" u="none" strike="noStrike" dirty="0">
                <a:solidFill>
                  <a:srgbClr val="242424"/>
                </a:solidFill>
                <a:effectLst/>
              </a:rPr>
              <a:t>Clean energy is a priority – solar power and solar desalination</a:t>
            </a:r>
          </a:p>
          <a:p>
            <a:pPr>
              <a:lnSpc>
                <a:spcPct val="100000"/>
              </a:lnSpc>
              <a:spcBef>
                <a:spcPts val="600"/>
              </a:spcBef>
              <a:buClr>
                <a:schemeClr val="bg2"/>
              </a:buClr>
            </a:pPr>
            <a:r>
              <a:rPr lang="en-GB" sz="1400" b="0" i="0" u="none" strike="noStrike" dirty="0">
                <a:solidFill>
                  <a:srgbClr val="242424"/>
                </a:solidFill>
                <a:effectLst/>
              </a:rPr>
              <a:t>Low pressure and temperature processing</a:t>
            </a:r>
          </a:p>
          <a:p>
            <a:pPr>
              <a:lnSpc>
                <a:spcPct val="100000"/>
              </a:lnSpc>
              <a:spcBef>
                <a:spcPts val="600"/>
              </a:spcBef>
              <a:buClr>
                <a:schemeClr val="bg2"/>
              </a:buClr>
            </a:pPr>
            <a:r>
              <a:rPr lang="en-GB" sz="1400" dirty="0">
                <a:solidFill>
                  <a:srgbClr val="242424"/>
                </a:solidFill>
              </a:rPr>
              <a:t>Seek c</a:t>
            </a:r>
            <a:r>
              <a:rPr lang="en-GB" sz="1400" b="0" i="0" u="none" strike="noStrike" dirty="0">
                <a:solidFill>
                  <a:srgbClr val="242424"/>
                </a:solidFill>
                <a:effectLst/>
              </a:rPr>
              <a:t>arbon credits</a:t>
            </a:r>
          </a:p>
          <a:p>
            <a:pPr>
              <a:lnSpc>
                <a:spcPct val="100000"/>
              </a:lnSpc>
              <a:spcBef>
                <a:spcPts val="600"/>
              </a:spcBef>
              <a:buClr>
                <a:schemeClr val="bg2"/>
              </a:buClr>
            </a:pPr>
            <a:r>
              <a:rPr lang="en-GB" sz="1400" b="0" i="0" u="none" strike="noStrike" dirty="0">
                <a:solidFill>
                  <a:srgbClr val="242424"/>
                </a:solidFill>
                <a:effectLst/>
              </a:rPr>
              <a:t>Zero waste, return residue directly to pits and rehabilitation</a:t>
            </a:r>
            <a:endParaRPr lang="en-GB" sz="1400" dirty="0"/>
          </a:p>
          <a:p>
            <a:pPr>
              <a:lnSpc>
                <a:spcPct val="100000"/>
              </a:lnSpc>
              <a:spcBef>
                <a:spcPts val="600"/>
              </a:spcBef>
              <a:buClr>
                <a:schemeClr val="bg2"/>
              </a:buClr>
            </a:pPr>
            <a:r>
              <a:rPr lang="en-US" sz="1400" dirty="0"/>
              <a:t>Seek socio economic benefits by working local community for mutual returns on green-power and permanent local jobs </a:t>
            </a:r>
          </a:p>
          <a:p>
            <a:pPr marL="0" indent="0">
              <a:lnSpc>
                <a:spcPct val="100000"/>
              </a:lnSpc>
              <a:spcBef>
                <a:spcPts val="0"/>
              </a:spcBef>
              <a:spcAft>
                <a:spcPts val="600"/>
              </a:spcAft>
              <a:buNone/>
            </a:pPr>
            <a:endParaRPr lang="en-GB" sz="1400" dirty="0"/>
          </a:p>
          <a:p>
            <a:pPr>
              <a:lnSpc>
                <a:spcPct val="100000"/>
              </a:lnSpc>
              <a:spcBef>
                <a:spcPts val="0"/>
              </a:spcBef>
              <a:spcAft>
                <a:spcPts val="600"/>
              </a:spcAft>
            </a:pPr>
            <a:endParaRPr lang="en-GB" sz="1400" dirty="0"/>
          </a:p>
          <a:p>
            <a:pPr marL="0" indent="0">
              <a:lnSpc>
                <a:spcPct val="100000"/>
              </a:lnSpc>
              <a:spcBef>
                <a:spcPts val="600"/>
              </a:spcBef>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FBFFAFDD-DDB0-714F-BDBF-5E6030A1C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57386" y="6316522"/>
            <a:ext cx="884998" cy="368147"/>
          </a:xfrm>
          <a:prstGeom prst="rect">
            <a:avLst/>
          </a:prstGeom>
        </p:spPr>
      </p:pic>
      <p:sp>
        <p:nvSpPr>
          <p:cNvPr id="11" name="Rectangle 10">
            <a:extLst>
              <a:ext uri="{FF2B5EF4-FFF2-40B4-BE49-F238E27FC236}">
                <a16:creationId xmlns:a16="http://schemas.microsoft.com/office/drawing/2014/main" id="{71C1ABE8-E7F2-F74A-DA10-18D04FD873AC}"/>
              </a:ext>
            </a:extLst>
          </p:cNvPr>
          <p:cNvSpPr/>
          <p:nvPr/>
        </p:nvSpPr>
        <p:spPr>
          <a:xfrm>
            <a:off x="6736208" y="4690286"/>
            <a:ext cx="3026273" cy="972919"/>
          </a:xfrm>
          <a:prstGeom prst="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9AA203B-9CD1-0E50-43CE-604AA6ED84C5}"/>
              </a:ext>
            </a:extLst>
          </p:cNvPr>
          <p:cNvSpPr txBox="1"/>
          <p:nvPr/>
        </p:nvSpPr>
        <p:spPr>
          <a:xfrm>
            <a:off x="6899434" y="4682150"/>
            <a:ext cx="2342308" cy="307777"/>
          </a:xfrm>
          <a:prstGeom prst="rect">
            <a:avLst/>
          </a:prstGeom>
          <a:noFill/>
        </p:spPr>
        <p:txBody>
          <a:bodyPr wrap="none" rtlCol="0">
            <a:spAutoFit/>
          </a:bodyPr>
          <a:lstStyle/>
          <a:p>
            <a:r>
              <a:rPr lang="en-US" sz="1400" b="1" dirty="0">
                <a:solidFill>
                  <a:schemeClr val="accent2"/>
                </a:solidFill>
              </a:rPr>
              <a:t>Key enablers for success</a:t>
            </a:r>
          </a:p>
        </p:txBody>
      </p:sp>
      <p:sp>
        <p:nvSpPr>
          <p:cNvPr id="14" name="TextBox 13">
            <a:extLst>
              <a:ext uri="{FF2B5EF4-FFF2-40B4-BE49-F238E27FC236}">
                <a16:creationId xmlns:a16="http://schemas.microsoft.com/office/drawing/2014/main" id="{0016E5E2-6DE3-1E65-82BF-878EF25448AB}"/>
              </a:ext>
            </a:extLst>
          </p:cNvPr>
          <p:cNvSpPr txBox="1"/>
          <p:nvPr/>
        </p:nvSpPr>
        <p:spPr>
          <a:xfrm>
            <a:off x="6824755" y="4956188"/>
            <a:ext cx="2849178" cy="646331"/>
          </a:xfrm>
          <a:prstGeom prst="rect">
            <a:avLst/>
          </a:prstGeom>
          <a:noFill/>
        </p:spPr>
        <p:txBody>
          <a:bodyPr wrap="none" rtlCol="0">
            <a:spAutoFit/>
          </a:bodyPr>
          <a:lstStyle/>
          <a:p>
            <a:pPr marL="138113" indent="-138113">
              <a:buClr>
                <a:schemeClr val="accent2"/>
              </a:buClr>
              <a:buFont typeface="Arial" panose="020B0604020202020204" pitchFamily="34" charset="0"/>
              <a:buChar char="•"/>
            </a:pPr>
            <a:r>
              <a:rPr lang="en-US" sz="1200" dirty="0">
                <a:solidFill>
                  <a:schemeClr val="accent2"/>
                </a:solidFill>
              </a:rPr>
              <a:t>2</a:t>
            </a:r>
            <a:r>
              <a:rPr lang="en-US" sz="1200" baseline="30000" dirty="0">
                <a:solidFill>
                  <a:schemeClr val="accent2"/>
                </a:solidFill>
              </a:rPr>
              <a:t>nd</a:t>
            </a:r>
            <a:r>
              <a:rPr lang="en-US" sz="1200" dirty="0">
                <a:solidFill>
                  <a:schemeClr val="accent2"/>
                </a:solidFill>
              </a:rPr>
              <a:t> plant built with new technology</a:t>
            </a:r>
          </a:p>
          <a:p>
            <a:pPr marL="138113" indent="-138113">
              <a:buClr>
                <a:schemeClr val="accent2"/>
              </a:buClr>
              <a:buFont typeface="Arial" panose="020B0604020202020204" pitchFamily="34" charset="0"/>
              <a:buChar char="•"/>
            </a:pPr>
            <a:r>
              <a:rPr lang="en-US" sz="1200" dirty="0">
                <a:solidFill>
                  <a:schemeClr val="accent2"/>
                </a:solidFill>
              </a:rPr>
              <a:t>Solar solution for power and water</a:t>
            </a:r>
          </a:p>
          <a:p>
            <a:pPr marL="138113" indent="-138113">
              <a:buClr>
                <a:schemeClr val="accent2"/>
              </a:buClr>
              <a:buFont typeface="Arial" panose="020B0604020202020204" pitchFamily="34" charset="0"/>
              <a:buChar char="•"/>
            </a:pPr>
            <a:r>
              <a:rPr lang="en-US" sz="1200" dirty="0">
                <a:solidFill>
                  <a:schemeClr val="accent2"/>
                </a:solidFill>
              </a:rPr>
              <a:t>Community and government support </a:t>
            </a:r>
          </a:p>
        </p:txBody>
      </p:sp>
    </p:spTree>
    <p:extLst>
      <p:ext uri="{BB962C8B-B14F-4D97-AF65-F5344CB8AC3E}">
        <p14:creationId xmlns:p14="http://schemas.microsoft.com/office/powerpoint/2010/main" val="243453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with a location&#10;&#10;Description automatically generated with medium confidence">
            <a:extLst>
              <a:ext uri="{FF2B5EF4-FFF2-40B4-BE49-F238E27FC236}">
                <a16:creationId xmlns:a16="http://schemas.microsoft.com/office/drawing/2014/main" id="{42B119F3-478F-C5B3-D0A0-0091E4630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588" y="2695560"/>
            <a:ext cx="5140823" cy="3636656"/>
          </a:xfrm>
          <a:prstGeom prst="rect">
            <a:avLst/>
          </a:prstGeom>
        </p:spPr>
      </p:pic>
      <p:grpSp>
        <p:nvGrpSpPr>
          <p:cNvPr id="23" name="Group 22">
            <a:extLst>
              <a:ext uri="{FF2B5EF4-FFF2-40B4-BE49-F238E27FC236}">
                <a16:creationId xmlns:a16="http://schemas.microsoft.com/office/drawing/2014/main" id="{4A35D99A-3CCB-4AC1-017E-9E9CFA4C88AA}"/>
              </a:ext>
            </a:extLst>
          </p:cNvPr>
          <p:cNvGrpSpPr/>
          <p:nvPr/>
        </p:nvGrpSpPr>
        <p:grpSpPr>
          <a:xfrm>
            <a:off x="6191440" y="3196046"/>
            <a:ext cx="3351023" cy="2971660"/>
            <a:chOff x="377351" y="3647736"/>
            <a:chExt cx="3116220" cy="2882154"/>
          </a:xfrm>
        </p:grpSpPr>
        <p:pic>
          <p:nvPicPr>
            <p:cNvPr id="13" name="Picture 12">
              <a:extLst>
                <a:ext uri="{FF2B5EF4-FFF2-40B4-BE49-F238E27FC236}">
                  <a16:creationId xmlns:a16="http://schemas.microsoft.com/office/drawing/2014/main" id="{D3EA3FCA-7D9B-401C-B0AC-580B0C225F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351" y="3647736"/>
              <a:ext cx="3116220" cy="2882154"/>
            </a:xfrm>
            <a:prstGeom prst="rect">
              <a:avLst/>
            </a:prstGeom>
          </p:spPr>
        </p:pic>
        <p:sp>
          <p:nvSpPr>
            <p:cNvPr id="32" name="Oval 31">
              <a:extLst>
                <a:ext uri="{FF2B5EF4-FFF2-40B4-BE49-F238E27FC236}">
                  <a16:creationId xmlns:a16="http://schemas.microsoft.com/office/drawing/2014/main" id="{3E4F5F19-990F-03A1-166E-86F20ADC61AC}"/>
                </a:ext>
              </a:extLst>
            </p:cNvPr>
            <p:cNvSpPr/>
            <p:nvPr/>
          </p:nvSpPr>
          <p:spPr>
            <a:xfrm>
              <a:off x="1027841" y="5294753"/>
              <a:ext cx="147845" cy="14599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itle 1">
            <a:extLst>
              <a:ext uri="{FF2B5EF4-FFF2-40B4-BE49-F238E27FC236}">
                <a16:creationId xmlns:a16="http://schemas.microsoft.com/office/drawing/2014/main" id="{DBA23B7C-F80B-D3EE-F56E-314502F99711}"/>
              </a:ext>
            </a:extLst>
          </p:cNvPr>
          <p:cNvSpPr>
            <a:spLocks noGrp="1"/>
          </p:cNvSpPr>
          <p:nvPr>
            <p:ph type="title"/>
          </p:nvPr>
        </p:nvSpPr>
        <p:spPr>
          <a:xfrm>
            <a:off x="681038" y="365127"/>
            <a:ext cx="8543925" cy="495485"/>
          </a:xfrm>
        </p:spPr>
        <p:txBody>
          <a:bodyPr>
            <a:normAutofit/>
          </a:bodyPr>
          <a:lstStyle/>
          <a:p>
            <a:r>
              <a:rPr lang="en-GB" dirty="0">
                <a:solidFill>
                  <a:schemeClr val="bg2"/>
                </a:solidFill>
              </a:rPr>
              <a:t>Excellent mineral footprint – heart of Australian nickel</a:t>
            </a:r>
            <a:endParaRPr lang="en-US" dirty="0">
              <a:solidFill>
                <a:schemeClr val="bg2"/>
              </a:solidFill>
            </a:endParaRPr>
          </a:p>
        </p:txBody>
      </p:sp>
      <p:sp>
        <p:nvSpPr>
          <p:cNvPr id="14" name="Slide Number Placeholder 8">
            <a:extLst>
              <a:ext uri="{FF2B5EF4-FFF2-40B4-BE49-F238E27FC236}">
                <a16:creationId xmlns:a16="http://schemas.microsoft.com/office/drawing/2014/main" id="{DE1AD967-ED52-D9D6-AD2C-40BD8AE6C10A}"/>
              </a:ext>
            </a:extLst>
          </p:cNvPr>
          <p:cNvSpPr txBox="1">
            <a:spLocks/>
          </p:cNvSpPr>
          <p:nvPr/>
        </p:nvSpPr>
        <p:spPr>
          <a:xfrm>
            <a:off x="9270733" y="6332216"/>
            <a:ext cx="338419" cy="343320"/>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4BF3EB-2768-734E-9802-C371E33845D2}" type="slidenum">
              <a:rPr lang="en-US" smtClean="0"/>
              <a:pPr/>
              <a:t>7</a:t>
            </a:fld>
            <a:endParaRPr lang="en-US" dirty="0"/>
          </a:p>
        </p:txBody>
      </p:sp>
      <p:sp>
        <p:nvSpPr>
          <p:cNvPr id="19" name="Content Placeholder 2">
            <a:extLst>
              <a:ext uri="{FF2B5EF4-FFF2-40B4-BE49-F238E27FC236}">
                <a16:creationId xmlns:a16="http://schemas.microsoft.com/office/drawing/2014/main" id="{1C615BFE-A134-6FD5-5B38-3A45ECEF1094}"/>
              </a:ext>
            </a:extLst>
          </p:cNvPr>
          <p:cNvSpPr txBox="1">
            <a:spLocks/>
          </p:cNvSpPr>
          <p:nvPr/>
        </p:nvSpPr>
        <p:spPr>
          <a:xfrm>
            <a:off x="431957" y="1601970"/>
            <a:ext cx="9042086" cy="195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452438" indent="-231775"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717550"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982663" indent="-21113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247775" indent="-22225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600"/>
              </a:spcAft>
              <a:buClr>
                <a:schemeClr val="bg2"/>
              </a:buClr>
            </a:pPr>
            <a:r>
              <a:rPr lang="en-US" sz="1400" dirty="0"/>
              <a:t>NGM owns Lake </a:t>
            </a:r>
            <a:r>
              <a:rPr lang="en-US" sz="1400" dirty="0" err="1"/>
              <a:t>Yindarlgooda</a:t>
            </a:r>
            <a:r>
              <a:rPr lang="en-US" sz="1400" dirty="0"/>
              <a:t> nickel-cobalt deposit ~60km east of Kalgoorlie</a:t>
            </a:r>
          </a:p>
          <a:p>
            <a:pPr lvl="1">
              <a:spcBef>
                <a:spcPts val="0"/>
              </a:spcBef>
              <a:spcAft>
                <a:spcPts val="600"/>
              </a:spcAft>
              <a:buClr>
                <a:schemeClr val="bg2"/>
              </a:buClr>
            </a:pPr>
            <a:r>
              <a:rPr lang="en-US" sz="1400" dirty="0"/>
              <a:t>NGM also has a commercial arrangement with </a:t>
            </a:r>
            <a:r>
              <a:rPr lang="en-US" sz="1400" dirty="0" err="1"/>
              <a:t>Riversgold</a:t>
            </a:r>
            <a:r>
              <a:rPr lang="en-US" sz="1400" dirty="0"/>
              <a:t> (ASX: RGL) for nearby </a:t>
            </a:r>
            <a:r>
              <a:rPr lang="en-US" sz="1400" dirty="0" err="1"/>
              <a:t>Kurnalpi</a:t>
            </a:r>
            <a:r>
              <a:rPr lang="en-US" sz="1400" dirty="0"/>
              <a:t> tenements</a:t>
            </a:r>
          </a:p>
          <a:p>
            <a:pPr lvl="1">
              <a:spcBef>
                <a:spcPts val="0"/>
              </a:spcBef>
              <a:spcAft>
                <a:spcPts val="600"/>
              </a:spcAft>
              <a:buClr>
                <a:schemeClr val="bg2"/>
              </a:buClr>
            </a:pPr>
            <a:r>
              <a:rPr lang="en-US" sz="1400" dirty="0"/>
              <a:t>Discussions are ongoing for several additional resources</a:t>
            </a:r>
          </a:p>
          <a:p>
            <a:pPr marL="0" indent="0">
              <a:spcBef>
                <a:spcPts val="0"/>
              </a:spcBef>
              <a:buNone/>
            </a:pPr>
            <a:endParaRPr lang="en-US" dirty="0"/>
          </a:p>
          <a:p>
            <a:pPr marL="0">
              <a:spcBef>
                <a:spcPts val="600"/>
              </a:spcBef>
            </a:pPr>
            <a:endParaRPr lang="en-US" dirty="0"/>
          </a:p>
        </p:txBody>
      </p:sp>
      <p:sp>
        <p:nvSpPr>
          <p:cNvPr id="25" name="TextBox 24">
            <a:extLst>
              <a:ext uri="{FF2B5EF4-FFF2-40B4-BE49-F238E27FC236}">
                <a16:creationId xmlns:a16="http://schemas.microsoft.com/office/drawing/2014/main" id="{326AB332-F66D-FF00-0CE1-31CECAF3CA1A}"/>
              </a:ext>
            </a:extLst>
          </p:cNvPr>
          <p:cNvSpPr txBox="1"/>
          <p:nvPr/>
        </p:nvSpPr>
        <p:spPr>
          <a:xfrm>
            <a:off x="681037" y="969681"/>
            <a:ext cx="9224963" cy="523220"/>
          </a:xfrm>
          <a:prstGeom prst="rect">
            <a:avLst/>
          </a:prstGeom>
          <a:noFill/>
        </p:spPr>
        <p:txBody>
          <a:bodyPr wrap="square">
            <a:spAutoFit/>
          </a:bodyPr>
          <a:lstStyle/>
          <a:p>
            <a:pPr>
              <a:spcAft>
                <a:spcPts val="600"/>
              </a:spcAft>
              <a:buClr>
                <a:schemeClr val="bg2"/>
              </a:buClr>
            </a:pPr>
            <a:r>
              <a:rPr lang="en-US" sz="1400" b="1" dirty="0"/>
              <a:t>NGM has access to a large mineral footprint close to Kalgoorlie in heart of WA’s nickel region - numerous nickel laterite deposits without clear route to processing</a:t>
            </a:r>
          </a:p>
        </p:txBody>
      </p:sp>
      <p:cxnSp>
        <p:nvCxnSpPr>
          <p:cNvPr id="12" name="Straight Connector 11">
            <a:extLst>
              <a:ext uri="{FF2B5EF4-FFF2-40B4-BE49-F238E27FC236}">
                <a16:creationId xmlns:a16="http://schemas.microsoft.com/office/drawing/2014/main" id="{EA822D7E-DE8C-1C5E-2D53-51FE27ED1E25}"/>
              </a:ext>
            </a:extLst>
          </p:cNvPr>
          <p:cNvCxnSpPr>
            <a:cxnSpLocks/>
            <a:endCxn id="32" idx="2"/>
          </p:cNvCxnSpPr>
          <p:nvPr/>
        </p:nvCxnSpPr>
        <p:spPr>
          <a:xfrm>
            <a:off x="5246964" y="4793432"/>
            <a:ext cx="1643980" cy="176042"/>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695A18-4A22-A0F4-256E-03AFBCB474FC}"/>
              </a:ext>
            </a:extLst>
          </p:cNvPr>
          <p:cNvSpPr txBox="1"/>
          <p:nvPr/>
        </p:nvSpPr>
        <p:spPr>
          <a:xfrm>
            <a:off x="6890944" y="2651960"/>
            <a:ext cx="2196435" cy="400110"/>
          </a:xfrm>
          <a:prstGeom prst="rect">
            <a:avLst/>
          </a:prstGeom>
          <a:noFill/>
        </p:spPr>
        <p:txBody>
          <a:bodyPr wrap="none" rtlCol="0">
            <a:spAutoFit/>
          </a:bodyPr>
          <a:lstStyle/>
          <a:p>
            <a:pPr algn="ctr"/>
            <a:r>
              <a:rPr lang="en-US" sz="1000" dirty="0"/>
              <a:t>Australian nickel deposits</a:t>
            </a:r>
          </a:p>
          <a:p>
            <a:pPr algn="ctr"/>
            <a:r>
              <a:rPr lang="en-US" sz="1000" dirty="0"/>
              <a:t>&gt;95% of nickel in Western Australia</a:t>
            </a:r>
          </a:p>
        </p:txBody>
      </p:sp>
      <p:sp>
        <p:nvSpPr>
          <p:cNvPr id="4" name="TextBox 3">
            <a:extLst>
              <a:ext uri="{FF2B5EF4-FFF2-40B4-BE49-F238E27FC236}">
                <a16:creationId xmlns:a16="http://schemas.microsoft.com/office/drawing/2014/main" id="{0B702B77-F749-BA08-FAE7-9049CDF477D6}"/>
              </a:ext>
            </a:extLst>
          </p:cNvPr>
          <p:cNvSpPr txBox="1"/>
          <p:nvPr/>
        </p:nvSpPr>
        <p:spPr>
          <a:xfrm>
            <a:off x="681037" y="6332216"/>
            <a:ext cx="4955176" cy="430887"/>
          </a:xfrm>
          <a:prstGeom prst="rect">
            <a:avLst/>
          </a:prstGeom>
          <a:noFill/>
        </p:spPr>
        <p:txBody>
          <a:bodyPr wrap="square">
            <a:spAutoFit/>
          </a:bodyPr>
          <a:lstStyle/>
          <a:p>
            <a:pPr>
              <a:spcBef>
                <a:spcPts val="0"/>
              </a:spcBef>
              <a:spcAft>
                <a:spcPts val="600"/>
              </a:spcAft>
              <a:buClr>
                <a:schemeClr val="bg2"/>
              </a:buClr>
            </a:pPr>
            <a:r>
              <a:rPr lang="en-US" sz="1050" dirty="0"/>
              <a:t>Nickel laterite deposits are surface-lying oxides, 10-50m thick, generally 0.8-1.2% nickel and beneficiation can create a 1.5% ore feed</a:t>
            </a:r>
          </a:p>
        </p:txBody>
      </p:sp>
    </p:spTree>
    <p:extLst>
      <p:ext uri="{BB962C8B-B14F-4D97-AF65-F5344CB8AC3E}">
        <p14:creationId xmlns:p14="http://schemas.microsoft.com/office/powerpoint/2010/main" val="255166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8693-C11F-4460-F9E4-BF631B1EECF2}"/>
              </a:ext>
            </a:extLst>
          </p:cNvPr>
          <p:cNvSpPr>
            <a:spLocks noGrp="1"/>
          </p:cNvSpPr>
          <p:nvPr>
            <p:ph type="title"/>
          </p:nvPr>
        </p:nvSpPr>
        <p:spPr/>
        <p:txBody>
          <a:bodyPr/>
          <a:lstStyle/>
          <a:p>
            <a:r>
              <a:rPr lang="en-US" dirty="0">
                <a:solidFill>
                  <a:schemeClr val="bg2"/>
                </a:solidFill>
              </a:rPr>
              <a:t>Experienced team</a:t>
            </a:r>
            <a:endParaRPr lang="en-GB" dirty="0">
              <a:solidFill>
                <a:schemeClr val="bg2"/>
              </a:solidFill>
            </a:endParaRPr>
          </a:p>
        </p:txBody>
      </p:sp>
      <p:sp>
        <p:nvSpPr>
          <p:cNvPr id="4" name="Slide Number Placeholder 3">
            <a:extLst>
              <a:ext uri="{FF2B5EF4-FFF2-40B4-BE49-F238E27FC236}">
                <a16:creationId xmlns:a16="http://schemas.microsoft.com/office/drawing/2014/main" id="{F8577F57-8D5B-5267-5F1A-651360F05E25}"/>
              </a:ext>
            </a:extLst>
          </p:cNvPr>
          <p:cNvSpPr>
            <a:spLocks noGrp="1"/>
          </p:cNvSpPr>
          <p:nvPr>
            <p:ph type="sldNum" sz="quarter" idx="4"/>
          </p:nvPr>
        </p:nvSpPr>
        <p:spPr/>
        <p:txBody>
          <a:bodyPr/>
          <a:lstStyle/>
          <a:p>
            <a:fld id="{B64BF3EB-2768-734E-9802-C371E33845D2}" type="slidenum">
              <a:rPr lang="en-US" smtClean="0"/>
              <a:pPr/>
              <a:t>8</a:t>
            </a:fld>
            <a:endParaRPr lang="en-US" dirty="0"/>
          </a:p>
        </p:txBody>
      </p:sp>
      <p:pic>
        <p:nvPicPr>
          <p:cNvPr id="23" name="Picture 22">
            <a:extLst>
              <a:ext uri="{FF2B5EF4-FFF2-40B4-BE49-F238E27FC236}">
                <a16:creationId xmlns:a16="http://schemas.microsoft.com/office/drawing/2014/main" id="{B17B9687-EB9C-254F-5D7F-5368DB228A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6" y="5693121"/>
            <a:ext cx="824745" cy="589025"/>
          </a:xfrm>
          <a:prstGeom prst="rect">
            <a:avLst/>
          </a:prstGeom>
        </p:spPr>
      </p:pic>
      <p:graphicFrame>
        <p:nvGraphicFramePr>
          <p:cNvPr id="27" name="Table 24">
            <a:extLst>
              <a:ext uri="{FF2B5EF4-FFF2-40B4-BE49-F238E27FC236}">
                <a16:creationId xmlns:a16="http://schemas.microsoft.com/office/drawing/2014/main" id="{FA943975-AE53-C62A-4896-0BF23D8200F5}"/>
              </a:ext>
            </a:extLst>
          </p:cNvPr>
          <p:cNvGraphicFramePr>
            <a:graphicFrameLocks noGrp="1"/>
          </p:cNvGraphicFramePr>
          <p:nvPr>
            <p:ph idx="1"/>
            <p:extLst>
              <p:ext uri="{D42A27DB-BD31-4B8C-83A1-F6EECF244321}">
                <p14:modId xmlns:p14="http://schemas.microsoft.com/office/powerpoint/2010/main" val="1940355955"/>
              </p:ext>
            </p:extLst>
          </p:nvPr>
        </p:nvGraphicFramePr>
        <p:xfrm>
          <a:off x="681038" y="968375"/>
          <a:ext cx="9100255" cy="5274724"/>
        </p:xfrm>
        <a:graphic>
          <a:graphicData uri="http://schemas.openxmlformats.org/drawingml/2006/table">
            <a:tbl>
              <a:tblPr firstRow="1" bandRow="1">
                <a:tableStyleId>{5C22544A-7EE6-4342-B048-85BDC9FD1C3A}</a:tableStyleId>
              </a:tblPr>
              <a:tblGrid>
                <a:gridCol w="1820051">
                  <a:extLst>
                    <a:ext uri="{9D8B030D-6E8A-4147-A177-3AD203B41FA5}">
                      <a16:colId xmlns:a16="http://schemas.microsoft.com/office/drawing/2014/main" val="310426637"/>
                    </a:ext>
                  </a:extLst>
                </a:gridCol>
                <a:gridCol w="1820051">
                  <a:extLst>
                    <a:ext uri="{9D8B030D-6E8A-4147-A177-3AD203B41FA5}">
                      <a16:colId xmlns:a16="http://schemas.microsoft.com/office/drawing/2014/main" val="796626136"/>
                    </a:ext>
                  </a:extLst>
                </a:gridCol>
                <a:gridCol w="1820051">
                  <a:extLst>
                    <a:ext uri="{9D8B030D-6E8A-4147-A177-3AD203B41FA5}">
                      <a16:colId xmlns:a16="http://schemas.microsoft.com/office/drawing/2014/main" val="2530968769"/>
                    </a:ext>
                  </a:extLst>
                </a:gridCol>
                <a:gridCol w="1705232">
                  <a:extLst>
                    <a:ext uri="{9D8B030D-6E8A-4147-A177-3AD203B41FA5}">
                      <a16:colId xmlns:a16="http://schemas.microsoft.com/office/drawing/2014/main" val="3418735082"/>
                    </a:ext>
                  </a:extLst>
                </a:gridCol>
                <a:gridCol w="1934870">
                  <a:extLst>
                    <a:ext uri="{9D8B030D-6E8A-4147-A177-3AD203B41FA5}">
                      <a16:colId xmlns:a16="http://schemas.microsoft.com/office/drawing/2014/main" val="149254624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Arthur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solidFill>
                            <a:schemeClr val="tx1"/>
                          </a:solidFill>
                          <a:latin typeface="Arial" panose="020B0604020202020204" pitchFamily="34" charset="0"/>
                          <a:cs typeface="Arial" panose="020B0604020202020204" pitchFamily="34" charset="0"/>
                        </a:rPr>
                        <a:t>Darivas</a:t>
                      </a:r>
                      <a:r>
                        <a:rPr lang="en-US" sz="1400" b="1"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2"/>
                          </a:solidFill>
                          <a:latin typeface="Arial" panose="020B0604020202020204" pitchFamily="34" charset="0"/>
                          <a:cs typeface="Arial" panose="020B0604020202020204" pitchFamily="34" charset="0"/>
                        </a:rPr>
                        <a:t>CEO</a:t>
                      </a:r>
                    </a:p>
                    <a:p>
                      <a:endParaRPr 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Dr Patrick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Kennedy </a:t>
                      </a:r>
                      <a:br>
                        <a:rPr lang="en-US" sz="1200" b="1" dirty="0">
                          <a:solidFill>
                            <a:schemeClr val="tx1"/>
                          </a:solidFill>
                          <a:latin typeface="Arial" panose="020B0604020202020204" pitchFamily="34" charset="0"/>
                          <a:cs typeface="Arial" panose="020B0604020202020204" pitchFamily="34" charset="0"/>
                        </a:rPr>
                      </a:br>
                      <a:r>
                        <a:rPr lang="en-US" sz="1200" b="0" dirty="0">
                          <a:solidFill>
                            <a:schemeClr val="accent2"/>
                          </a:solidFill>
                          <a:latin typeface="Arial" panose="020B0604020202020204" pitchFamily="34" charset="0"/>
                          <a:cs typeface="Arial" panose="020B0604020202020204" pitchFamily="34" charset="0"/>
                        </a:rPr>
                        <a:t>Director </a:t>
                      </a:r>
                    </a:p>
                    <a:p>
                      <a:endParaRPr 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Neil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Hutchison</a:t>
                      </a:r>
                      <a:r>
                        <a:rPr lang="en-US" sz="1200" b="1"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2"/>
                          </a:solidFill>
                          <a:latin typeface="Arial" panose="020B0604020202020204" pitchFamily="34" charset="0"/>
                          <a:cs typeface="Arial" panose="020B0604020202020204" pitchFamily="34" charset="0"/>
                        </a:rPr>
                        <a:t>Director</a:t>
                      </a:r>
                    </a:p>
                    <a:p>
                      <a:endParaRPr 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Craig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solidFill>
                            <a:schemeClr val="tx1"/>
                          </a:solidFill>
                          <a:latin typeface="Arial" panose="020B0604020202020204" pitchFamily="34" charset="0"/>
                          <a:cs typeface="Arial" panose="020B0604020202020204" pitchFamily="34" charset="0"/>
                        </a:rPr>
                        <a:t>Roelofsz</a:t>
                      </a:r>
                      <a:endParaRPr lang="en-US"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 </a:t>
                      </a:r>
                      <a:r>
                        <a:rPr lang="en-US" sz="1200" b="0" dirty="0">
                          <a:solidFill>
                            <a:schemeClr val="accent2"/>
                          </a:solidFill>
                          <a:latin typeface="Arial" panose="020B0604020202020204" pitchFamily="34" charset="0"/>
                          <a:cs typeface="Arial" panose="020B0604020202020204" pitchFamily="34" charset="0"/>
                        </a:rPr>
                        <a:t>Director</a:t>
                      </a:r>
                    </a:p>
                    <a:p>
                      <a:endParaRPr 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Robert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Boston</a:t>
                      </a:r>
                    </a:p>
                    <a:p>
                      <a:r>
                        <a:rPr lang="en-US" sz="1200" b="0" kern="1200" dirty="0">
                          <a:solidFill>
                            <a:schemeClr val="accent2"/>
                          </a:solidFill>
                          <a:latin typeface="Arial" panose="020B0604020202020204" pitchFamily="34" charset="0"/>
                          <a:ea typeface="+mn-ea"/>
                          <a:cs typeface="Arial" panose="020B0604020202020204" pitchFamily="34" charset="0"/>
                        </a:rPr>
                        <a:t>Advisor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147877"/>
                  </a:ext>
                </a:extLst>
              </a:tr>
              <a:tr h="1373284">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41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CEO of TPE Group (NGM subsidiary) and NGM for past five years. Corporate finance background, former Orica Mining Services (OMS), GM Global Finance Manufacturing &amp; Supply Chain, former CFO of OMS, Australia and Asia and former CFO of OMS, Latin America</a:t>
                      </a:r>
                    </a:p>
                    <a:p>
                      <a:pPr algn="l"/>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000" dirty="0">
                          <a:solidFill>
                            <a:schemeClr val="tx1"/>
                          </a:solidFill>
                          <a:latin typeface="Arial" panose="020B0604020202020204" pitchFamily="34" charset="0"/>
                          <a:cs typeface="Arial" panose="020B0604020202020204" pitchFamily="34" charset="0"/>
                        </a:rPr>
                        <a:t>Chartered Mining Engineer with copper-gold production with Rio Tinto. Former Hanwha Mining services COO – Australia, Chile, Indonesia. Former head of Orica Mining Services, Western Australian Goldfields. Extensive mining project and contracting experience. Currently UK Government Dept Trade and Industry mining specialist advisor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Professional Geologist with extensive corporate and field experience as an exploration geologist. 10+ discoveries and resource definitions including </a:t>
                      </a:r>
                      <a:r>
                        <a:rPr lang="en-US" sz="1000" dirty="0" err="1">
                          <a:solidFill>
                            <a:schemeClr val="tx1"/>
                          </a:solidFill>
                          <a:latin typeface="Arial" panose="020B0604020202020204" pitchFamily="34" charset="0"/>
                          <a:cs typeface="Arial" panose="020B0604020202020204" pitchFamily="34" charset="0"/>
                        </a:rPr>
                        <a:t>Bulchina</a:t>
                      </a:r>
                      <a:r>
                        <a:rPr lang="en-US" sz="1000" dirty="0">
                          <a:solidFill>
                            <a:schemeClr val="tx1"/>
                          </a:solidFill>
                          <a:latin typeface="Arial" panose="020B0604020202020204" pitchFamily="34" charset="0"/>
                          <a:cs typeface="Arial" panose="020B0604020202020204" pitchFamily="34" charset="0"/>
                        </a:rPr>
                        <a:t> Gold Mine, Minotaur Gold Mine, Cerberus nickel deposit, Andover nickel deposit, and NGM’s Kathleen Valley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Lawyer with extensive corporate and commercial law experience, focused on capital raisings, M&amp;A, joint ventures, intellectual property and corporate governance. Prior to establishing boutique corporate and commercial law firm in 2013, Craig worked in leading South African and Australian law firms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000" dirty="0"/>
                        <a:t>Resources executive, having held roles within BHP Billiton Limited (Nickel West), Rio Tinto, Poseidon Nickel and Austal and continues to advise and be a non-executive director for a number of junior resources companies. Prior to this he worked for Freehills and Mallesons Stephen </a:t>
                      </a:r>
                      <a:r>
                        <a:rPr lang="en-US" sz="1000" dirty="0" err="1"/>
                        <a:t>Jaques</a:t>
                      </a:r>
                      <a:r>
                        <a:rPr lang="en-US" sz="1000" dirty="0"/>
                        <a:t>. Operationally Robert has participated in completion of numerous scoping, feasibility and pre-feasibility studies along with fund raisings and project financing for project development and mine restarts</a:t>
                      </a:r>
                    </a:p>
                    <a:p>
                      <a:pPr algn="l"/>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499263"/>
                  </a:ext>
                </a:extLst>
              </a:tr>
            </a:tbl>
          </a:graphicData>
        </a:graphic>
      </p:graphicFrame>
      <p:sp>
        <p:nvSpPr>
          <p:cNvPr id="28" name="Oval 27">
            <a:extLst>
              <a:ext uri="{FF2B5EF4-FFF2-40B4-BE49-F238E27FC236}">
                <a16:creationId xmlns:a16="http://schemas.microsoft.com/office/drawing/2014/main" id="{827A01A2-DE3A-01EC-D674-D1C4E7DDCA86}"/>
              </a:ext>
            </a:extLst>
          </p:cNvPr>
          <p:cNvSpPr/>
          <p:nvPr/>
        </p:nvSpPr>
        <p:spPr>
          <a:xfrm>
            <a:off x="740295" y="1750423"/>
            <a:ext cx="1176737" cy="1169843"/>
          </a:xfrm>
          <a:prstGeom prst="ellipse">
            <a:avLst/>
          </a:prstGeom>
          <a:blipFill>
            <a:blip r:embed="rId3" cstate="screen">
              <a:extLst>
                <a:ext uri="{28A0092B-C50C-407E-A947-70E740481C1C}">
                  <a14:useLocalDpi xmlns:a14="http://schemas.microsoft.com/office/drawing/2010/main"/>
                </a:ext>
              </a:extLst>
            </a:blip>
            <a:stretch>
              <a:fillRect t="13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C9DC8D-DD09-0D1F-18AB-6327DC364728}"/>
              </a:ext>
            </a:extLst>
          </p:cNvPr>
          <p:cNvSpPr/>
          <p:nvPr/>
        </p:nvSpPr>
        <p:spPr>
          <a:xfrm>
            <a:off x="2601900" y="1750423"/>
            <a:ext cx="1092753" cy="1169843"/>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D2F0557-1FF0-C317-62BA-FD51BD004E46}"/>
              </a:ext>
            </a:extLst>
          </p:cNvPr>
          <p:cNvSpPr/>
          <p:nvPr/>
        </p:nvSpPr>
        <p:spPr>
          <a:xfrm>
            <a:off x="4387071" y="1750423"/>
            <a:ext cx="1092751" cy="1169843"/>
          </a:xfrm>
          <a:prstGeom prst="ellipse">
            <a:avLst/>
          </a:prstGeom>
          <a:blipFill>
            <a:blip r:embed="rId5" cstate="screen">
              <a:extLst>
                <a:ext uri="{28A0092B-C50C-407E-A947-70E740481C1C}">
                  <a14:useLocalDpi xmlns:a14="http://schemas.microsoft.com/office/drawing/2010/main"/>
                </a:ext>
              </a:extLst>
            </a:blip>
            <a:stretch>
              <a:fillRect t="13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382B24E-35A9-3D90-E267-B6CA7C5CC0E6}"/>
              </a:ext>
            </a:extLst>
          </p:cNvPr>
          <p:cNvSpPr/>
          <p:nvPr/>
        </p:nvSpPr>
        <p:spPr>
          <a:xfrm>
            <a:off x="6169714" y="1750423"/>
            <a:ext cx="1203831" cy="116984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EDF632-6F4A-E171-4059-F4AF67FF78AF}"/>
              </a:ext>
            </a:extLst>
          </p:cNvPr>
          <p:cNvSpPr txBox="1"/>
          <p:nvPr/>
        </p:nvSpPr>
        <p:spPr>
          <a:xfrm>
            <a:off x="1891081" y="5913273"/>
            <a:ext cx="49551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Altilium has a highly experienced team located in key mining locations and is backed by supportive partners</a:t>
            </a:r>
          </a:p>
        </p:txBody>
      </p:sp>
      <p:pic>
        <p:nvPicPr>
          <p:cNvPr id="6" name="Picture 5">
            <a:extLst>
              <a:ext uri="{FF2B5EF4-FFF2-40B4-BE49-F238E27FC236}">
                <a16:creationId xmlns:a16="http://schemas.microsoft.com/office/drawing/2014/main" id="{DFEDE308-022A-EA26-3767-C7F17DCDB1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63437" y="1784210"/>
            <a:ext cx="1002186" cy="1140121"/>
          </a:xfrm>
          <a:prstGeom prst="rect">
            <a:avLst/>
          </a:prstGeom>
        </p:spPr>
      </p:pic>
      <p:cxnSp>
        <p:nvCxnSpPr>
          <p:cNvPr id="8" name="Straight Connector 7">
            <a:extLst>
              <a:ext uri="{FF2B5EF4-FFF2-40B4-BE49-F238E27FC236}">
                <a16:creationId xmlns:a16="http://schemas.microsoft.com/office/drawing/2014/main" id="{8E58E5DA-3CCD-8BD5-FEC1-0885017569AD}"/>
              </a:ext>
            </a:extLst>
          </p:cNvPr>
          <p:cNvCxnSpPr>
            <a:cxnSpLocks/>
          </p:cNvCxnSpPr>
          <p:nvPr/>
        </p:nvCxnSpPr>
        <p:spPr>
          <a:xfrm>
            <a:off x="774700" y="5529943"/>
            <a:ext cx="5948317"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31391"/>
      </p:ext>
    </p:extLst>
  </p:cSld>
  <p:clrMapOvr>
    <a:masterClrMapping/>
  </p:clrMapOvr>
</p:sld>
</file>

<file path=ppt/theme/theme1.xml><?xml version="1.0" encoding="utf-8"?>
<a:theme xmlns:a="http://schemas.openxmlformats.org/drawingml/2006/main" name="Office Theme">
  <a:themeElements>
    <a:clrScheme name="New Gen 2023">
      <a:dk1>
        <a:srgbClr val="000000"/>
      </a:dk1>
      <a:lt1>
        <a:srgbClr val="FFFFFF"/>
      </a:lt1>
      <a:dk2>
        <a:srgbClr val="242852"/>
      </a:dk2>
      <a:lt2>
        <a:srgbClr val="59C5C5"/>
      </a:lt2>
      <a:accent1>
        <a:srgbClr val="AFA2A6"/>
      </a:accent1>
      <a:accent2>
        <a:srgbClr val="12B097"/>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7B911F907344CBA8B01A70642EC54" ma:contentTypeVersion="15" ma:contentTypeDescription="Create a new document." ma:contentTypeScope="" ma:versionID="1b845eba483bf9630de015ceb73f894a">
  <xsd:schema xmlns:xsd="http://www.w3.org/2001/XMLSchema" xmlns:xs="http://www.w3.org/2001/XMLSchema" xmlns:p="http://schemas.microsoft.com/office/2006/metadata/properties" xmlns:ns1="http://schemas.microsoft.com/sharepoint/v3" xmlns:ns2="408f9518-7230-4f9b-ad14-69b2885d9a49" xmlns:ns3="8700505b-58b0-4025-b1b1-49349b622e8b" targetNamespace="http://schemas.microsoft.com/office/2006/metadata/properties" ma:root="true" ma:fieldsID="bfc99c4c5147d523c6a1801030fb1616" ns1:_="" ns2:_="" ns3:_="">
    <xsd:import namespace="http://schemas.microsoft.com/sharepoint/v3"/>
    <xsd:import namespace="408f9518-7230-4f9b-ad14-69b2885d9a49"/>
    <xsd:import namespace="8700505b-58b0-4025-b1b1-49349b622e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dlc_ExpireDateSaved" minOccurs="0"/>
                <xsd:element ref="ns1:_dlc_ExpireDate" minOccurs="0"/>
                <xsd:element ref="ns1:_dlc_Exempt"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6" nillable="true" ma:displayName="Original Expiration Date" ma:hidden="true" ma:internalName="_dlc_ExpireDateSaved" ma:readOnly="true">
      <xsd:simpleType>
        <xsd:restriction base="dms:DateTime"/>
      </xsd:simpleType>
    </xsd:element>
    <xsd:element name="_dlc_ExpireDate" ma:index="17" nillable="true" ma:displayName="Expiration Date" ma:description="" ma:hidden="true" ma:indexed="true" ma:internalName="_dlc_ExpireDate" ma:readOnly="true">
      <xsd:simpleType>
        <xsd:restriction base="dms:DateTime"/>
      </xsd:simpleType>
    </xsd:element>
    <xsd:element name="_dlc_Exempt" ma:index="1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8f9518-7230-4f9b-ad14-69b2885d9a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00505b-58b0-4025-b1b1-49349b622e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2299B0-A492-496B-BA51-C2817B4C8172}">
  <ds:schemaRefs>
    <ds:schemaRef ds:uri="http://schemas.microsoft.com/sharepoint/v3/contenttype/forms"/>
  </ds:schemaRefs>
</ds:datastoreItem>
</file>

<file path=customXml/itemProps2.xml><?xml version="1.0" encoding="utf-8"?>
<ds:datastoreItem xmlns:ds="http://schemas.openxmlformats.org/officeDocument/2006/customXml" ds:itemID="{4B6DB6C9-AA79-4BA6-829C-21F5A0CE3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8f9518-7230-4f9b-ad14-69b2885d9a49"/>
    <ds:schemaRef ds:uri="8700505b-58b0-4025-b1b1-49349b622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2FE8E7-F7B1-40C9-AEEE-9B728E34B83E}">
  <ds:schemaRefs>
    <ds:schemaRef ds:uri="http://purl.org/dc/elements/1.1/"/>
    <ds:schemaRef ds:uri="http://schemas.microsoft.com/office/2006/documentManagement/types"/>
    <ds:schemaRef ds:uri="http://schemas.microsoft.com/sharepoint/v3"/>
    <ds:schemaRef ds:uri="408f9518-7230-4f9b-ad14-69b2885d9a49"/>
    <ds:schemaRef ds:uri="http://purl.org/dc/terms/"/>
    <ds:schemaRef ds:uri="http://schemas.openxmlformats.org/package/2006/metadata/core-properties"/>
    <ds:schemaRef ds:uri="http://purl.org/dc/dcmitype/"/>
    <ds:schemaRef ds:uri="http://schemas.microsoft.com/office/infopath/2007/PartnerControls"/>
    <ds:schemaRef ds:uri="8700505b-58b0-4025-b1b1-49349b622e8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36981</TotalTime>
  <Words>3467</Words>
  <Application>Microsoft Office PowerPoint</Application>
  <PresentationFormat>A4 Paper (210x297 mm)</PresentationFormat>
  <Paragraphs>413</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Next LT Pro</vt:lpstr>
      <vt:lpstr>Calibri</vt:lpstr>
      <vt:lpstr>Wingdings</vt:lpstr>
      <vt:lpstr>Office Theme</vt:lpstr>
      <vt:lpstr> Battery metals, Western Australia Developing a new nickel plant utilising the latest processing technology to unlock stranded ore</vt:lpstr>
      <vt:lpstr>Disclaimer </vt:lpstr>
      <vt:lpstr> Snapshot</vt:lpstr>
      <vt:lpstr>Portfolio overview</vt:lpstr>
      <vt:lpstr>Why invest in Australian nickel</vt:lpstr>
      <vt:lpstr>Better processing technology </vt:lpstr>
      <vt:lpstr>PowerPoint Presentation</vt:lpstr>
      <vt:lpstr>Excellent mineral footprint – heart of Australian nickel</vt:lpstr>
      <vt:lpstr>Experienced team</vt:lpstr>
      <vt:lpstr>Use of funds</vt:lpstr>
      <vt:lpstr>PowerPoint Presentation</vt:lpstr>
      <vt:lpstr>Appendix</vt:lpstr>
      <vt:lpstr>DNi ProcessTM </vt:lpstr>
      <vt:lpstr>DNi ProcessTM vs HPAL</vt:lpstr>
      <vt:lpstr>NGM project portfolio</vt:lpstr>
      <vt:lpstr>Lake Yindarlgooda nickel-cobalt</vt:lpstr>
      <vt:lpstr>Australia needs multiple new nickel plants  </vt:lpstr>
      <vt:lpstr>PowerPoint Presentation</vt:lpstr>
      <vt:lpstr>Kurnalpi nickel-cobalt</vt:lpstr>
      <vt:lpstr>Kathleen Valley gold</vt:lpstr>
      <vt:lpstr>Kathleen Valley lithium </vt:lpstr>
      <vt:lpstr>Highway and Volcano Bay</vt:lpstr>
      <vt:lpstr>Timetable to listing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with a purpose:  metals that underpin technologies of the future</dc:title>
  <dc:creator>Microsoft Office User</dc:creator>
  <cp:lastModifiedBy>Ben Simons</cp:lastModifiedBy>
  <cp:revision>772</cp:revision>
  <cp:lastPrinted>2023-07-11T08:43:43Z</cp:lastPrinted>
  <dcterms:created xsi:type="dcterms:W3CDTF">2020-01-13T16:15:59Z</dcterms:created>
  <dcterms:modified xsi:type="dcterms:W3CDTF">2023-08-14T16:28:46Z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0x010100E8C7B911F907344CBA8B01A70642EC54</vt:lpwstr>
  </property>
</Properties>
</file>